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2"/>
  </p:notesMasterIdLst>
  <p:sldIdLst>
    <p:sldId id="256" r:id="rId2"/>
    <p:sldId id="260" r:id="rId3"/>
    <p:sldId id="279" r:id="rId4"/>
    <p:sldId id="307" r:id="rId5"/>
    <p:sldId id="306" r:id="rId6"/>
    <p:sldId id="303" r:id="rId7"/>
    <p:sldId id="312" r:id="rId8"/>
    <p:sldId id="304" r:id="rId9"/>
    <p:sldId id="322" r:id="rId10"/>
    <p:sldId id="318" r:id="rId11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F49"/>
    <a:srgbClr val="969696"/>
    <a:srgbClr val="F9BC00"/>
    <a:srgbClr val="F6BB00"/>
    <a:srgbClr val="FAC200"/>
    <a:srgbClr val="777777"/>
    <a:srgbClr val="F6C100"/>
    <a:srgbClr val="F86828"/>
    <a:srgbClr val="B2B2B2"/>
    <a:srgbClr val="FFC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7" autoAdjust="0"/>
    <p:restoredTop sz="95501" autoAdjust="0"/>
  </p:normalViewPr>
  <p:slideViewPr>
    <p:cSldViewPr snapToGrid="0">
      <p:cViewPr varScale="1">
        <p:scale>
          <a:sx n="99" d="100"/>
          <a:sy n="99" d="100"/>
        </p:scale>
        <p:origin x="7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99023733774389"/>
          <c:y val="4.4242814614184882E-2"/>
          <c:w val="0.87702787854506481"/>
          <c:h val="0.699648221435834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й.</c:v>
                </c:pt>
              </c:strCache>
            </c:strRef>
          </c:tx>
          <c:spPr>
            <a:solidFill>
              <a:srgbClr val="8F95A0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927536468764696E-2"/>
                  <c:y val="7.98591628118725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9818841171911741E-3"/>
                  <c:y val="1.59718325623745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9637682343824713E-3"/>
                  <c:y val="1.3309860468645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мулкни суғурта қилиш</c:v>
                </c:pt>
                <c:pt idx="1">
                  <c:v>шахсий суғурта</c:v>
                </c:pt>
                <c:pt idx="2">
                  <c:v>маъсулиятни суғурталаш (мажбурий турлар)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39410.000868944189</c:v>
                </c:pt>
                <c:pt idx="1">
                  <c:v>935.15703050000002</c:v>
                </c:pt>
                <c:pt idx="2">
                  <c:v>9086.7709069900357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й.</c:v>
                </c:pt>
              </c:strCache>
            </c:strRef>
          </c:tx>
          <c:spPr>
            <a:pattFill prst="narVert">
              <a:fgClr>
                <a:srgbClr val="F9BC0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6.6425121562549297E-3"/>
                  <c:y val="1.63413645939685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9637682343823482E-3"/>
                  <c:y val="1.59718325623744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мулкни суғурта қилиш</c:v>
                </c:pt>
                <c:pt idx="1">
                  <c:v>шахсий суғурта</c:v>
                </c:pt>
                <c:pt idx="2">
                  <c:v>маъсулиятни суғурталаш (мажбурий турлар)</c:v>
                </c:pt>
              </c:strCache>
            </c:strRef>
          </c:cat>
          <c:val>
            <c:numRef>
              <c:f>Лист1!$C$2:$C$4</c:f>
              <c:numCache>
                <c:formatCode>#,##0.0_ ;\-#,##0.0\ </c:formatCode>
                <c:ptCount val="3"/>
                <c:pt idx="0">
                  <c:v>94475.199999999997</c:v>
                </c:pt>
                <c:pt idx="1">
                  <c:v>3412.76342002</c:v>
                </c:pt>
                <c:pt idx="2">
                  <c:v>21074.704665041463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"/>
        <c:axId val="1332482752"/>
        <c:axId val="1332483840"/>
      </c:barChart>
      <c:catAx>
        <c:axId val="133248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16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1332483840"/>
        <c:crosses val="autoZero"/>
        <c:auto val="1"/>
        <c:lblAlgn val="ctr"/>
        <c:lblOffset val="100"/>
        <c:noMultiLvlLbl val="0"/>
      </c:catAx>
      <c:valAx>
        <c:axId val="133248384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  <a:ea typeface="+mn-ea"/>
                <a:cs typeface="+mn-cs"/>
              </a:defRPr>
            </a:pPr>
            <a:endParaRPr lang="ru-RU"/>
          </a:p>
        </c:txPr>
        <c:crossAx val="13324827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9262241803394976"/>
          <c:y val="0.94504641578033843"/>
          <c:w val="0.32214299109956496"/>
          <c:h val="5.02464031273469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roxima Nova Th" panose="02000506030000020004" pitchFamily="50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03453170939228"/>
          <c:y val="6.0548916282113868E-2"/>
          <c:w val="0.85996546829060772"/>
          <c:h val="0.824044591061647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pattFill prst="narVert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114300">
                  <a:schemeClr val="bg1">
                    <a:lumMod val="75000"/>
                  </a:schemeClr>
                </a:innerShdw>
              </a:effectLst>
            </c:spPr>
          </c:dPt>
          <c:dLbls>
            <c:dLbl>
              <c:idx val="0"/>
              <c:layout>
                <c:manualLayout>
                  <c:x val="-0.30925031905875794"/>
                  <c:y val="1.103213366428906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34EAAFC0-A3E6-4AA0-A0F5-9A298AC55BD0}" type="VALUE">
                      <a:rPr lang="en-US" smtClean="0"/>
                      <a:pPr>
                        <a:defRPr sz="1400" b="1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02660142557709"/>
                      <c:h val="0.1382483950044910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28966443323518437"/>
                  <c:y val="3.15216228578860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18777627849284"/>
                      <c:h val="0.1268380167574263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й.</c:v>
                </c:pt>
                <c:pt idx="1">
                  <c:v>2020 й.</c:v>
                </c:pt>
              </c:strCache>
            </c:strRef>
          </c:cat>
          <c:val>
            <c:numRef>
              <c:f>Лист1!$B$2:$B$3</c:f>
              <c:numCache>
                <c:formatCode>#,##0.0_ ;\-#,##0.0\ </c:formatCode>
                <c:ptCount val="2"/>
                <c:pt idx="0">
                  <c:v>118962.64</c:v>
                </c:pt>
                <c:pt idx="1">
                  <c:v>49431.928806434276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1332474048"/>
        <c:axId val="1332474592"/>
      </c:barChart>
      <c:catAx>
        <c:axId val="1332474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1332474592"/>
        <c:crosses val="autoZero"/>
        <c:auto val="1"/>
        <c:lblAlgn val="ctr"/>
        <c:lblOffset val="100"/>
        <c:noMultiLvlLbl val="0"/>
      </c:catAx>
      <c:valAx>
        <c:axId val="1332474592"/>
        <c:scaling>
          <c:orientation val="minMax"/>
        </c:scaling>
        <c:delete val="1"/>
        <c:axPos val="b"/>
        <c:numFmt formatCode="#,##0.0_ ;\-#,##0.0\ " sourceLinked="1"/>
        <c:majorTickMark val="none"/>
        <c:minorTickMark val="none"/>
        <c:tickLblPos val="nextTo"/>
        <c:crossAx val="133247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85927932217412"/>
          <c:y val="6.0214587322835827E-2"/>
          <c:w val="0.87039626150984584"/>
          <c:h val="0.774316483405784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й.</c:v>
                </c:pt>
              </c:strCache>
            </c:strRef>
          </c:tx>
          <c:spPr>
            <a:solidFill>
              <a:srgbClr val="8F95A0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927536468764696E-2"/>
                  <c:y val="7.98591628118725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9818841171911741E-3"/>
                  <c:y val="1.59718325623745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9637682343824713E-3"/>
                  <c:y val="1.3309860468645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мулкни суғурта қилиш</c:v>
                </c:pt>
                <c:pt idx="1">
                  <c:v>шахсий суғурта</c:v>
                </c:pt>
                <c:pt idx="2">
                  <c:v>маъсулиятни суғурталаш (мажбурий турлар)</c:v>
                </c:pt>
              </c:strCache>
            </c:strRef>
          </c:cat>
          <c:val>
            <c:numRef>
              <c:f>Лист1!$B$2:$B$4</c:f>
              <c:numCache>
                <c:formatCode>_-* #,##0.00_р_._-;\-* #,##0.00_р_._-;_-* "-"??_р_._-;_-@_-</c:formatCode>
                <c:ptCount val="3"/>
                <c:pt idx="0">
                  <c:v>8024.518</c:v>
                </c:pt>
                <c:pt idx="1">
                  <c:v>447.726</c:v>
                </c:pt>
                <c:pt idx="2">
                  <c:v>3177.9369999999999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й.</c:v>
                </c:pt>
              </c:strCache>
            </c:strRef>
          </c:tx>
          <c:spPr>
            <a:pattFill prst="narVert">
              <a:fgClr>
                <a:srgbClr val="F9BC0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8.3031401953186246E-3"/>
                  <c:y val="1.06478883749163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9637682343823482E-3"/>
                  <c:y val="1.59718325623744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мулкни суғурта қилиш</c:v>
                </c:pt>
                <c:pt idx="1">
                  <c:v>шахсий суғурта</c:v>
                </c:pt>
                <c:pt idx="2">
                  <c:v>маъсулиятни суғурталаш (мажбурий турлар)</c:v>
                </c:pt>
              </c:strCache>
            </c:strRef>
          </c:cat>
          <c:val>
            <c:numRef>
              <c:f>Лист1!$C$2:$C$4</c:f>
              <c:numCache>
                <c:formatCode>_-* #,##0.00_р_._-;\-* #,##0.00_р_._-;_-* "-"??_р_._-;_-@_-</c:formatCode>
                <c:ptCount val="3"/>
                <c:pt idx="0">
                  <c:v>36824.480000000003</c:v>
                </c:pt>
                <c:pt idx="1">
                  <c:v>656.63099999999997</c:v>
                </c:pt>
                <c:pt idx="2">
                  <c:v>3829.1240700000003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"/>
        <c:axId val="1491369648"/>
        <c:axId val="1491371824"/>
      </c:barChart>
      <c:catAx>
        <c:axId val="149136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16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1491371824"/>
        <c:crosses val="autoZero"/>
        <c:auto val="1"/>
        <c:lblAlgn val="ctr"/>
        <c:lblOffset val="100"/>
        <c:noMultiLvlLbl val="0"/>
      </c:catAx>
      <c:valAx>
        <c:axId val="149137182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.00_р_._-;\-* #,##0.00_р_._-;_-* &quot;-&quot;??_р_.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  <a:ea typeface="+mn-ea"/>
                <a:cs typeface="+mn-cs"/>
              </a:defRPr>
            </a:pPr>
            <a:endParaRPr lang="ru-RU"/>
          </a:p>
        </c:txPr>
        <c:crossAx val="1491369648"/>
        <c:crosses val="autoZero"/>
        <c:crossBetween val="between"/>
      </c:valAx>
      <c:spPr>
        <a:noFill/>
        <a:ln w="25400">
          <a:solidFill>
            <a:schemeClr val="tx1">
              <a:lumMod val="5000"/>
              <a:lumOff val="9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39594372291224544"/>
          <c:y val="0.94504633370536695"/>
          <c:w val="0.32214299109956496"/>
          <c:h val="5.02464031273469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roxima Nova Th" panose="02000506030000020004" pitchFamily="50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88458486769264"/>
          <c:y val="5.4244839902520117E-2"/>
          <c:w val="0.85996546829060772"/>
          <c:h val="0.824044591061647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pattFill prst="narVert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dLbl>
              <c:idx val="0"/>
              <c:layout>
                <c:manualLayout>
                  <c:x val="-0.15370363599868975"/>
                  <c:y val="3.15203818979674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98820154489567"/>
                      <c:h val="0.1268380167574263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3852568825532061"/>
                  <c:y val="1.2409599172428651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83825470319605"/>
                      <c:h val="0.1268380167574263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й.</c:v>
                </c:pt>
                <c:pt idx="1">
                  <c:v>2020 й.</c:v>
                </c:pt>
              </c:strCache>
            </c:strRef>
          </c:cat>
          <c:val>
            <c:numRef>
              <c:f>Лист1!$B$2:$B$3</c:f>
              <c:numCache>
                <c:formatCode>_-* #,##0.0_р_._-;\-* #,##0.0_р_._-;_-* "-"??_р_._-;_-@_-</c:formatCode>
                <c:ptCount val="2"/>
                <c:pt idx="0">
                  <c:v>41310.230000000003</c:v>
                </c:pt>
                <c:pt idx="1">
                  <c:v>11650.181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1491377808"/>
        <c:axId val="1491364208"/>
      </c:barChart>
      <c:catAx>
        <c:axId val="149137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1491364208"/>
        <c:crosses val="autoZero"/>
        <c:auto val="1"/>
        <c:lblAlgn val="ctr"/>
        <c:lblOffset val="100"/>
        <c:noMultiLvlLbl val="0"/>
      </c:catAx>
      <c:valAx>
        <c:axId val="1491364208"/>
        <c:scaling>
          <c:orientation val="minMax"/>
        </c:scaling>
        <c:delete val="1"/>
        <c:axPos val="b"/>
        <c:numFmt formatCode="_-* #,##0.0_р_._-;\-* #,##0.0_р_._-;_-* &quot;-&quot;??_р_._-;_-@_-" sourceLinked="1"/>
        <c:majorTickMark val="none"/>
        <c:minorTickMark val="none"/>
        <c:tickLblPos val="nextTo"/>
        <c:crossAx val="149137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7396757382291885E-2"/>
          <c:w val="0.90916515166883838"/>
          <c:h val="0.824044591061647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rgbClr val="FAC200"/>
              </a:innerShdw>
            </a:effectLst>
          </c:spPr>
          <c:invertIfNegative val="0"/>
          <c:dLbls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й.</c:v>
                </c:pt>
                <c:pt idx="1">
                  <c:v>2021 й.</c:v>
                </c:pt>
              </c:strCache>
            </c:strRef>
          </c:cat>
          <c:val>
            <c:numRef>
              <c:f>Лист1!$B$2:$B$3</c:f>
              <c:numCache>
                <c:formatCode>_(* #,##0.00_);_(* \(#,##0.00\);_(* "-"??_);_(@_)</c:formatCode>
                <c:ptCount val="2"/>
                <c:pt idx="0">
                  <c:v>99790.24</c:v>
                </c:pt>
                <c:pt idx="1">
                  <c:v>103053.73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491374000"/>
        <c:axId val="1491376720"/>
      </c:barChart>
      <c:catAx>
        <c:axId val="149137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1376720"/>
        <c:crosses val="autoZero"/>
        <c:auto val="1"/>
        <c:lblAlgn val="ctr"/>
        <c:lblOffset val="100"/>
        <c:noMultiLvlLbl val="0"/>
      </c:catAx>
      <c:valAx>
        <c:axId val="1491376720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137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7396757382291885E-2"/>
          <c:w val="0.90916515166883838"/>
          <c:h val="0.824044591061647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dLbl>
              <c:idx val="0"/>
              <c:layout>
                <c:manualLayout>
                  <c:x val="-9.2249202625495196E-3"/>
                  <c:y val="-8.6063207718061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749734208499338E-3"/>
                  <c:y val="-0.417075545095218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й.</c:v>
                </c:pt>
                <c:pt idx="1">
                  <c:v>2021 й.</c:v>
                </c:pt>
              </c:strCache>
            </c:strRef>
          </c:cat>
          <c:val>
            <c:numRef>
              <c:f>Лист1!$B$2:$B$3</c:f>
              <c:numCache>
                <c:formatCode>_(* #,##0.00_);_(* \(#,##0.00\);_(* "-"??_);_(@_)</c:formatCode>
                <c:ptCount val="2"/>
                <c:pt idx="0">
                  <c:v>40264.6</c:v>
                </c:pt>
                <c:pt idx="1">
                  <c:v>51376.95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100"/>
        <c:axId val="1491372912"/>
        <c:axId val="1491378352"/>
      </c:barChart>
      <c:catAx>
        <c:axId val="149137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1378352"/>
        <c:crosses val="autoZero"/>
        <c:auto val="1"/>
        <c:lblAlgn val="ctr"/>
        <c:lblOffset val="100"/>
        <c:noMultiLvlLbl val="0"/>
      </c:catAx>
      <c:valAx>
        <c:axId val="1491378352"/>
        <c:scaling>
          <c:orientation val="minMax"/>
          <c:max val="50000"/>
          <c:min val="40000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137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015407868807906E-2"/>
          <c:y val="2.0937372489970716E-2"/>
          <c:w val="0.92077853649283015"/>
          <c:h val="0.493703261368026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5.9973342002538552E-3"/>
                  <c:y val="-3.9173375676418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4778420773516782E-3"/>
                  <c:y val="-4.7567670464222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122488606171239E-2"/>
                  <c:y val="-6.1558161777228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111202967645167E-2"/>
                  <c:y val="-2.7980982626013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533443561174217E-2"/>
                  <c:y val="-4.1971473939019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Қиммат баҳо қоғозлар</c:v>
                </c:pt>
                <c:pt idx="1">
                  <c:v>Банклардаги депозитлар</c:v>
                </c:pt>
                <c:pt idx="2">
                  <c:v>Займлар</c:v>
                </c:pt>
                <c:pt idx="3">
                  <c:v>Кўчмас мулклар</c:v>
                </c:pt>
              </c:strCache>
            </c:strRef>
          </c:cat>
          <c:val>
            <c:numRef>
              <c:f>Лист1!$B$2:$B$6</c:f>
              <c:numCache>
                <c:formatCode>_-* #,##0.00_р_._-;\-* #,##0.00_р_._-;_-* "-"??_р_._-;_-@_-</c:formatCode>
                <c:ptCount val="5"/>
                <c:pt idx="0">
                  <c:v>21017.99</c:v>
                </c:pt>
                <c:pt idx="1">
                  <c:v>51393.62</c:v>
                </c:pt>
                <c:pt idx="2">
                  <c:v>1589.8</c:v>
                </c:pt>
                <c:pt idx="3">
                  <c:v>29052.3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91370192"/>
        <c:axId val="1491368016"/>
        <c:axId val="0"/>
      </c:bar3DChart>
      <c:catAx>
        <c:axId val="14913701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1368016"/>
        <c:crosses val="autoZero"/>
        <c:auto val="1"/>
        <c:lblAlgn val="ctr"/>
        <c:lblOffset val="100"/>
        <c:noMultiLvlLbl val="0"/>
      </c:catAx>
      <c:valAx>
        <c:axId val="149136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0_р_._-;\-* #,##0.00_р_._-;_-* &quot;-&quot;??_р_.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1370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85927932217412"/>
          <c:y val="6.0214587322835827E-2"/>
          <c:w val="0.87039626150984584"/>
          <c:h val="0.774316483405784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01.01.2021</c:v>
                </c:pt>
              </c:strCache>
            </c:strRef>
          </c:tx>
          <c:spPr>
            <a:solidFill>
              <a:srgbClr val="8F95A0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468308930317842E-2"/>
                  <c:y val="4.95871285870381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946556006822996E-2"/>
                  <c:y val="1.012606552919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027816251222488E-2"/>
                  <c:y val="-9.09086855580102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2541724376833733E-2"/>
                  <c:y val="1.2396782146759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9321478037286059E-2"/>
                  <c:y val="7.43806928805572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6101231697738538E-2"/>
                  <c:y val="2.47935642935181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Активы</c:v>
                </c:pt>
                <c:pt idx="1">
                  <c:v>Остаточная (балансовая) 
стоимость основных средств</c:v>
                </c:pt>
                <c:pt idx="2">
                  <c:v>Дебиторы</c:v>
                </c:pt>
                <c:pt idx="3">
                  <c:v>Источники 
собственных средств</c:v>
                </c:pt>
                <c:pt idx="4">
                  <c:v>Страховые 
резервы</c:v>
                </c:pt>
                <c:pt idx="5">
                  <c:v>Уставный капитал</c:v>
                </c:pt>
              </c:strCache>
            </c:strRef>
          </c:cat>
          <c:val>
            <c:numRef>
              <c:f>Лист1!$B$2:$B$7</c:f>
              <c:numCache>
                <c:formatCode>_(* #,##0.00_);_(* \(#,##0.00\);_(* "-"??_);_(@_)</c:formatCode>
                <c:ptCount val="6"/>
                <c:pt idx="0">
                  <c:v>124841.06</c:v>
                </c:pt>
                <c:pt idx="1">
                  <c:v>40836.870000000003</c:v>
                </c:pt>
                <c:pt idx="2">
                  <c:v>7546.56</c:v>
                </c:pt>
                <c:pt idx="3">
                  <c:v>55335.88</c:v>
                </c:pt>
                <c:pt idx="4">
                  <c:v>75359.14</c:v>
                </c:pt>
                <c:pt idx="5">
                  <c:v>40000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31.12.2021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Активы</c:v>
                </c:pt>
                <c:pt idx="1">
                  <c:v>Остаточная (балансовая) 
стоимость основных средств</c:v>
                </c:pt>
                <c:pt idx="2">
                  <c:v>Дебиторы</c:v>
                </c:pt>
                <c:pt idx="3">
                  <c:v>Источники 
собственных средств</c:v>
                </c:pt>
                <c:pt idx="4">
                  <c:v>Страховые 
резервы</c:v>
                </c:pt>
                <c:pt idx="5">
                  <c:v>Уставный капитал</c:v>
                </c:pt>
              </c:strCache>
            </c:strRef>
          </c:cat>
          <c:val>
            <c:numRef>
              <c:f>Лист1!$C$2:$C$7</c:f>
              <c:numCache>
                <c:formatCode>_(* #,##0.00_);_(* \(#,##0.00\);_(* "-"??_);_(@_)</c:formatCode>
                <c:ptCount val="6"/>
                <c:pt idx="0">
                  <c:v>149164.52798988999</c:v>
                </c:pt>
                <c:pt idx="1">
                  <c:v>37649.677391700003</c:v>
                </c:pt>
                <c:pt idx="2">
                  <c:v>14171.18106562</c:v>
                </c:pt>
                <c:pt idx="3">
                  <c:v>54767.313849760001</c:v>
                </c:pt>
                <c:pt idx="4">
                  <c:v>108136.52177679</c:v>
                </c:pt>
                <c:pt idx="5">
                  <c:v>40000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30"/>
        <c:axId val="1491373456"/>
        <c:axId val="1491378896"/>
      </c:barChart>
      <c:catAx>
        <c:axId val="149137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16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1491378896"/>
        <c:crosses val="autoZero"/>
        <c:auto val="1"/>
        <c:lblAlgn val="ctr"/>
        <c:lblOffset val="100"/>
        <c:noMultiLvlLbl val="0"/>
      </c:catAx>
      <c:valAx>
        <c:axId val="149137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  <a:ea typeface="+mn-ea"/>
                <a:cs typeface="+mn-cs"/>
              </a:defRPr>
            </a:pPr>
            <a:endParaRPr lang="ru-RU"/>
          </a:p>
        </c:txPr>
        <c:crossAx val="149137345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56446996562450424"/>
          <c:y val="7.4792227002846573E-2"/>
          <c:w val="0.41402419816500052"/>
          <c:h val="5.02464031273469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0.3406</cdr:x>
      <cdr:y>0.54113</cdr:y>
    </cdr:from>
    <cdr:to>
      <cdr:x>0.96144</cdr:x>
      <cdr:y>0.66146</cdr:y>
    </cdr:to>
    <cdr:sp macro="" textlink="">
      <cdr:nvSpPr>
        <cdr:cNvPr id="2" name="TextBox 63"/>
        <cdr:cNvSpPr txBox="1"/>
      </cdr:nvSpPr>
      <cdr:spPr>
        <a:xfrm xmlns:a="http://schemas.openxmlformats.org/drawingml/2006/main">
          <a:off x="1406700" y="2076153"/>
          <a:ext cx="256416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24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0.91964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4006499"/>
          <a:ext cx="5119828" cy="350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endParaRPr lang="ru-RU" sz="1400" b="1" dirty="0">
            <a:solidFill>
              <a:srgbClr val="00228E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742" y="0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r">
              <a:defRPr sz="1200"/>
            </a:lvl1pPr>
          </a:lstStyle>
          <a:p>
            <a:fld id="{62F6F670-E8DB-4AFE-8BF9-F432299A9D0C}" type="datetimeFigureOut">
              <a:rPr lang="ru-RU" smtClean="0"/>
              <a:t>чт 22.12.22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76" tIns="44888" rIns="89776" bIns="4488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732" y="4748710"/>
            <a:ext cx="5388300" cy="3884314"/>
          </a:xfrm>
          <a:prstGeom prst="rect">
            <a:avLst/>
          </a:prstGeom>
        </p:spPr>
        <p:txBody>
          <a:bodyPr vert="horz" lIns="89776" tIns="44888" rIns="89776" bIns="4488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372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742" y="9372372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r">
              <a:defRPr sz="1200"/>
            </a:lvl1pPr>
          </a:lstStyle>
          <a:p>
            <a:fld id="{E55832BD-332B-4872-8346-68CC8763A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396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832BD-332B-4872-8346-68CC8763A2C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19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чт 22.12.22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93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чт 22.12.22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761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чт 22.12.22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48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чт 22.12.22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655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чт 22.12.22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10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чт 22.12.22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82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чт 22.12.22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88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чт 22.12.22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24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чт 22.12.22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67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чт 22.12.22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74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чт 22.12.22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35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A5EA4-1179-4368-9BB5-4D527C78B747}" type="datetimeFigureOut">
              <a:rPr lang="ru-RU" smtClean="0"/>
              <a:t>чт 22.12.22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28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3.emf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image" Target="../media/image18.emf"/><Relationship Id="rId10" Type="http://schemas.openxmlformats.org/officeDocument/2006/relationships/image" Target="../media/image9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chart" Target="../charts/chart1.xml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chart" Target="../charts/chart3.xml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0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1.emf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6470785"/>
            <a:ext cx="12192000" cy="45719"/>
          </a:xfrm>
          <a:prstGeom prst="rect">
            <a:avLst/>
          </a:prstGeom>
          <a:solidFill>
            <a:srgbClr val="FAC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5069272"/>
            <a:ext cx="2732314" cy="0"/>
          </a:xfrm>
          <a:prstGeom prst="line">
            <a:avLst/>
          </a:prstGeom>
          <a:ln w="12700">
            <a:solidFill>
              <a:srgbClr val="8F95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289" y="802408"/>
            <a:ext cx="1361511" cy="1201693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9481457" y="5069272"/>
            <a:ext cx="2732314" cy="0"/>
          </a:xfrm>
          <a:prstGeom prst="line">
            <a:avLst/>
          </a:prstGeom>
          <a:ln w="12700">
            <a:solidFill>
              <a:srgbClr val="8F95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одзаголовок 2"/>
          <p:cNvSpPr txBox="1">
            <a:spLocks/>
          </p:cNvSpPr>
          <p:nvPr/>
        </p:nvSpPr>
        <p:spPr>
          <a:xfrm>
            <a:off x="4648316" y="5998300"/>
            <a:ext cx="2895368" cy="859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www.kapitalsugurta.uz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Кольцо 19"/>
          <p:cNvSpPr/>
          <p:nvPr/>
        </p:nvSpPr>
        <p:spPr>
          <a:xfrm>
            <a:off x="12651336" y="1119638"/>
            <a:ext cx="1219200" cy="1219200"/>
          </a:xfrm>
          <a:prstGeom prst="donut">
            <a:avLst>
              <a:gd name="adj" fmla="val 204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6157" y="2577519"/>
            <a:ext cx="10298402" cy="1236524"/>
          </a:xfrm>
        </p:spPr>
        <p:txBody>
          <a:bodyPr anchor="t">
            <a:noAutofit/>
          </a:bodyPr>
          <a:lstStyle/>
          <a:p>
            <a:r>
              <a:rPr lang="ru-RU" alt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KAPITAL SUG`URTA</a:t>
            </a:r>
            <a:r>
              <a:rPr lang="ru-RU" alt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AJ </a:t>
            </a:r>
            <a:r>
              <a:rPr lang="ru-RU" alt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нинг</a:t>
            </a:r>
            <a:r>
              <a:rPr lang="en-US" alt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2020-2021</a:t>
            </a:r>
            <a:r>
              <a:rPr lang="uz-Cyrl-UZ" alt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йиллар бўйича </a:t>
            </a:r>
            <a:r>
              <a:rPr lang="ru-RU" alt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қисқача</a:t>
            </a:r>
            <a:r>
              <a:rPr lang="ru-RU" alt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молиявий-иқтисодий</a:t>
            </a:r>
            <a:r>
              <a:rPr lang="ru-RU" alt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ҳолати</a:t>
            </a:r>
            <a:r>
              <a:rPr lang="en-US" alt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alt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ривожланиш</a:t>
            </a:r>
            <a:r>
              <a:rPr lang="ru-RU" alt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динамикаси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076537" y="4723265"/>
            <a:ext cx="6033578" cy="601785"/>
            <a:chOff x="3032993" y="4723265"/>
            <a:chExt cx="6033578" cy="60178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352" y="4723265"/>
              <a:ext cx="291186" cy="60178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2993" y="4959778"/>
              <a:ext cx="883958" cy="365272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31084" y="4791631"/>
              <a:ext cx="840135" cy="533419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0671" y="4813495"/>
              <a:ext cx="367837" cy="511555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379" y="4785056"/>
              <a:ext cx="675292" cy="539994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8463" y="4872038"/>
              <a:ext cx="508108" cy="453012"/>
            </a:xfrm>
            <a:prstGeom prst="rect">
              <a:avLst/>
            </a:prstGeom>
          </p:spPr>
        </p:pic>
      </p:grp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457200" y="585772"/>
            <a:ext cx="242374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31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3810995383"/>
              </p:ext>
            </p:extLst>
          </p:nvPr>
        </p:nvGraphicFramePr>
        <p:xfrm>
          <a:off x="218209" y="1606609"/>
          <a:ext cx="11886275" cy="5016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2" y="-3396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16309" y="768920"/>
            <a:ext cx="10972801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2021 </a:t>
            </a:r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йил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бўйича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молиявий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натижалар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(млн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сум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F9CF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9CF4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6252348" y="-428282"/>
            <a:ext cx="525242" cy="416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roxima Nova Th" panose="02000506030000020004" pitchFamily="50" charset="0"/>
              </a:rPr>
              <a:t>34</a:t>
            </a:r>
            <a:r>
              <a:rPr lang="ru-RU" sz="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roxima Nova Th" panose="02000506030000020004" pitchFamily="50" charset="0"/>
              </a:rPr>
              <a:t>,2%</a:t>
            </a:r>
            <a:endParaRPr lang="ru-RU" sz="900" b="1" dirty="0">
              <a:solidFill>
                <a:schemeClr val="tx1">
                  <a:lumMod val="95000"/>
                  <a:lumOff val="5000"/>
                </a:schemeClr>
              </a:solidFill>
              <a:latin typeface="Proxima Nova Th" panose="02000506030000020004" pitchFamily="50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/>
          </p:nvPr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1" name="CorelDRAW" r:id="rId5" imgW="872787" imgH="130205" progId="CorelDraw.Graphic.18">
                  <p:embed/>
                </p:oleObj>
              </mc:Choice>
              <mc:Fallback>
                <p:oleObj name="CorelDRAW" r:id="rId5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511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713477" y="2574701"/>
            <a:ext cx="874497" cy="204867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3"/>
          <p:cNvSpPr/>
          <p:nvPr/>
        </p:nvSpPr>
        <p:spPr>
          <a:xfrm flipH="1" flipV="1">
            <a:off x="3709393" y="2575925"/>
            <a:ext cx="816264" cy="720725"/>
          </a:xfrm>
          <a:custGeom>
            <a:avLst/>
            <a:gdLst>
              <a:gd name="connsiteX0" fmla="*/ 0 w 729343"/>
              <a:gd name="connsiteY0" fmla="*/ 0 h 720000"/>
              <a:gd name="connsiteX1" fmla="*/ 729343 w 729343"/>
              <a:gd name="connsiteY1" fmla="*/ 0 h 720000"/>
              <a:gd name="connsiteX2" fmla="*/ 729343 w 729343"/>
              <a:gd name="connsiteY2" fmla="*/ 720000 h 720000"/>
              <a:gd name="connsiteX3" fmla="*/ 0 w 729343"/>
              <a:gd name="connsiteY3" fmla="*/ 720000 h 720000"/>
              <a:gd name="connsiteX4" fmla="*/ 0 w 729343"/>
              <a:gd name="connsiteY4" fmla="*/ 0 h 720000"/>
              <a:gd name="connsiteX0" fmla="*/ 6350 w 729343"/>
              <a:gd name="connsiteY0" fmla="*/ 720725 h 720725"/>
              <a:gd name="connsiteX1" fmla="*/ 729343 w 729343"/>
              <a:gd name="connsiteY1" fmla="*/ 0 h 720725"/>
              <a:gd name="connsiteX2" fmla="*/ 729343 w 729343"/>
              <a:gd name="connsiteY2" fmla="*/ 720000 h 720725"/>
              <a:gd name="connsiteX3" fmla="*/ 0 w 729343"/>
              <a:gd name="connsiteY3" fmla="*/ 720000 h 720725"/>
              <a:gd name="connsiteX4" fmla="*/ 6350 w 729343"/>
              <a:gd name="connsiteY4" fmla="*/ 720725 h 7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343" h="720725">
                <a:moveTo>
                  <a:pt x="6350" y="720725"/>
                </a:moveTo>
                <a:lnTo>
                  <a:pt x="729343" y="0"/>
                </a:lnTo>
                <a:lnTo>
                  <a:pt x="729343" y="720000"/>
                </a:lnTo>
                <a:lnTo>
                  <a:pt x="0" y="720000"/>
                </a:lnTo>
                <a:lnTo>
                  <a:pt x="6350" y="720725"/>
                </a:lnTo>
                <a:close/>
              </a:path>
            </a:pathLst>
          </a:custGeom>
          <a:solidFill>
            <a:srgbClr val="8A8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524332" y="1886077"/>
            <a:ext cx="5296585" cy="4884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87431" y="866456"/>
            <a:ext cx="11211319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 smtClean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02924" y="2641692"/>
            <a:ext cx="830741" cy="2767411"/>
          </a:xfrm>
          <a:prstGeom prst="rect">
            <a:avLst/>
          </a:prstGeom>
          <a:solidFill>
            <a:srgbClr val="F8C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1119665" y="5496685"/>
            <a:ext cx="1915887" cy="734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z-Cyrl-U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суғурта мукофотларини йиғиш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09274" y="5409103"/>
            <a:ext cx="0" cy="693328"/>
          </a:xfrm>
          <a:prstGeom prst="line">
            <a:avLst/>
          </a:prstGeom>
          <a:ln w="12700">
            <a:solidFill>
              <a:srgbClr val="F8C0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одзаголовок 2"/>
          <p:cNvSpPr txBox="1">
            <a:spLocks/>
          </p:cNvSpPr>
          <p:nvPr/>
        </p:nvSpPr>
        <p:spPr>
          <a:xfrm>
            <a:off x="3681899" y="1954375"/>
            <a:ext cx="1986371" cy="647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718240" y="1886541"/>
            <a:ext cx="0" cy="693328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38" y="1881159"/>
            <a:ext cx="722993" cy="724194"/>
          </a:xfrm>
          <a:prstGeom prst="rect">
            <a:avLst/>
          </a:prstGeom>
        </p:spPr>
      </p:pic>
      <p:sp>
        <p:nvSpPr>
          <p:cNvPr id="27" name="Подзаголовок 2"/>
          <p:cNvSpPr txBox="1">
            <a:spLocks/>
          </p:cNvSpPr>
          <p:nvPr/>
        </p:nvSpPr>
        <p:spPr>
          <a:xfrm>
            <a:off x="914007" y="3032371"/>
            <a:ext cx="1230078" cy="1273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6600" dirty="0" smtClean="0">
                <a:solidFill>
                  <a:schemeClr val="bg1"/>
                </a:solidFill>
                <a:latin typeface="Proxima Nova Th" panose="02000506030000020004" pitchFamily="50" charset="0"/>
              </a:rPr>
              <a:t>10</a:t>
            </a:r>
            <a:endParaRPr lang="ru-RU" sz="6600" dirty="0">
              <a:solidFill>
                <a:schemeClr val="bg1"/>
              </a:solidFill>
              <a:latin typeface="Proxima Nova Th" panose="02000506030000020004" pitchFamily="50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826748" y="3822383"/>
            <a:ext cx="1230078" cy="489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Proxima Nova Th" panose="02000506030000020004" pitchFamily="50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Proxima Nova Th" panose="02000506030000020004" pitchFamily="50" charset="0"/>
              </a:rPr>
              <a:t>ўрин</a:t>
            </a:r>
            <a:endParaRPr lang="ru-RU" sz="2000" b="1" dirty="0">
              <a:solidFill>
                <a:schemeClr val="bg1"/>
              </a:solidFill>
              <a:latin typeface="Proxima Nova Th" panose="02000506030000020004" pitchFamily="50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3486186" y="3032372"/>
            <a:ext cx="1230078" cy="1273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7200" dirty="0" smtClean="0">
                <a:solidFill>
                  <a:schemeClr val="bg1"/>
                </a:solidFill>
                <a:latin typeface="Proxima Nova Th" panose="02000506030000020004" pitchFamily="50" charset="0"/>
              </a:rPr>
              <a:t>4</a:t>
            </a:r>
            <a:endParaRPr lang="en-US" sz="7200" dirty="0" smtClean="0">
              <a:solidFill>
                <a:schemeClr val="bg1"/>
              </a:solidFill>
              <a:latin typeface="Proxima Nova Th" panose="02000506030000020004" pitchFamily="50" charset="0"/>
            </a:endParaRPr>
          </a:p>
          <a:p>
            <a:pPr marL="0" indent="0" algn="ctr">
              <a:buNone/>
            </a:pPr>
            <a:endParaRPr lang="ru-RU" sz="7200" dirty="0">
              <a:solidFill>
                <a:schemeClr val="bg1"/>
              </a:solidFill>
              <a:latin typeface="Proxima Nova Th" panose="02000506030000020004" pitchFamily="50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3628629" y="3822385"/>
            <a:ext cx="1072547" cy="2929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err="1" smtClean="0">
                <a:solidFill>
                  <a:schemeClr val="bg1"/>
                </a:solidFill>
                <a:latin typeface="Proxima Nova Th" panose="02000506030000020004" pitchFamily="50" charset="0"/>
              </a:rPr>
              <a:t>ўрин</a:t>
            </a:r>
            <a:endParaRPr lang="ru-RU" sz="2000" b="1" dirty="0">
              <a:solidFill>
                <a:schemeClr val="bg1"/>
              </a:solidFill>
              <a:latin typeface="Proxima Nova Th" panose="02000506030000020004" pitchFamily="50" charset="0"/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3357896" y="3516083"/>
            <a:ext cx="1230078" cy="1273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7200" dirty="0">
              <a:solidFill>
                <a:schemeClr val="bg1"/>
              </a:solidFill>
              <a:latin typeface="Proxima Nova Th" panose="02000506030000020004" pitchFamily="50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238" y="4690533"/>
            <a:ext cx="869735" cy="1336555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102923" y="4215239"/>
            <a:ext cx="830742" cy="1194352"/>
          </a:xfrm>
          <a:custGeom>
            <a:avLst/>
            <a:gdLst>
              <a:gd name="connsiteX0" fmla="*/ 0 w 729343"/>
              <a:gd name="connsiteY0" fmla="*/ 0 h 720000"/>
              <a:gd name="connsiteX1" fmla="*/ 729343 w 729343"/>
              <a:gd name="connsiteY1" fmla="*/ 0 h 720000"/>
              <a:gd name="connsiteX2" fmla="*/ 729343 w 729343"/>
              <a:gd name="connsiteY2" fmla="*/ 720000 h 720000"/>
              <a:gd name="connsiteX3" fmla="*/ 0 w 729343"/>
              <a:gd name="connsiteY3" fmla="*/ 720000 h 720000"/>
              <a:gd name="connsiteX4" fmla="*/ 0 w 729343"/>
              <a:gd name="connsiteY4" fmla="*/ 0 h 720000"/>
              <a:gd name="connsiteX0" fmla="*/ 6350 w 729343"/>
              <a:gd name="connsiteY0" fmla="*/ 720725 h 720725"/>
              <a:gd name="connsiteX1" fmla="*/ 729343 w 729343"/>
              <a:gd name="connsiteY1" fmla="*/ 0 h 720725"/>
              <a:gd name="connsiteX2" fmla="*/ 729343 w 729343"/>
              <a:gd name="connsiteY2" fmla="*/ 720000 h 720725"/>
              <a:gd name="connsiteX3" fmla="*/ 0 w 729343"/>
              <a:gd name="connsiteY3" fmla="*/ 720000 h 720725"/>
              <a:gd name="connsiteX4" fmla="*/ 6350 w 729343"/>
              <a:gd name="connsiteY4" fmla="*/ 720725 h 7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343" h="720725">
                <a:moveTo>
                  <a:pt x="6350" y="720725"/>
                </a:moveTo>
                <a:lnTo>
                  <a:pt x="729343" y="0"/>
                </a:lnTo>
                <a:lnTo>
                  <a:pt x="729343" y="720000"/>
                </a:lnTo>
                <a:lnTo>
                  <a:pt x="0" y="720000"/>
                </a:lnTo>
                <a:lnTo>
                  <a:pt x="6350" y="720725"/>
                </a:lnTo>
                <a:close/>
              </a:path>
            </a:pathLst>
          </a:custGeom>
          <a:solidFill>
            <a:srgbClr val="EFB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дзаголовок 2"/>
          <p:cNvSpPr txBox="1">
            <a:spLocks/>
          </p:cNvSpPr>
          <p:nvPr/>
        </p:nvSpPr>
        <p:spPr>
          <a:xfrm>
            <a:off x="7331748" y="2890845"/>
            <a:ext cx="4367002" cy="62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Кучдаги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шартномалар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улардан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одзаголовок 2"/>
          <p:cNvSpPr txBox="1">
            <a:spLocks/>
          </p:cNvSpPr>
          <p:nvPr/>
        </p:nvSpPr>
        <p:spPr>
          <a:xfrm>
            <a:off x="7324323" y="2114816"/>
            <a:ext cx="4373013" cy="653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515</a:t>
            </a:r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 </a:t>
            </a: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172</a:t>
            </a:r>
            <a:r>
              <a:rPr lang="uz-Cyrl-UZ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 </a:t>
            </a:r>
            <a:r>
              <a:rPr lang="uz-Cyrl-U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кўп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223" y="2385351"/>
            <a:ext cx="435323" cy="899669"/>
          </a:xfrm>
          <a:prstGeom prst="rect">
            <a:avLst/>
          </a:prstGeom>
        </p:spPr>
      </p:pic>
      <p:cxnSp>
        <p:nvCxnSpPr>
          <p:cNvPr id="40" name="Прямая соединительная линия 39"/>
          <p:cNvCxnSpPr/>
          <p:nvPr/>
        </p:nvCxnSpPr>
        <p:spPr>
          <a:xfrm>
            <a:off x="7153150" y="3508512"/>
            <a:ext cx="0" cy="693328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одзаголовок 2"/>
          <p:cNvSpPr txBox="1">
            <a:spLocks/>
          </p:cNvSpPr>
          <p:nvPr/>
        </p:nvSpPr>
        <p:spPr>
          <a:xfrm>
            <a:off x="7230376" y="3558877"/>
            <a:ext cx="2158088" cy="626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</a:rPr>
              <a:t>335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</a:rPr>
              <a:t>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</a:rPr>
              <a:t>619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</a:rPr>
              <a:t>  </a:t>
            </a:r>
          </a:p>
          <a:p>
            <a:pPr marL="0" indent="0">
              <a:buNone/>
            </a:pPr>
            <a:r>
              <a:rPr lang="ru-RU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юридик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 </a:t>
            </a:r>
            <a:r>
              <a:rPr lang="ru-RU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шахслар</a:t>
            </a:r>
            <a:endParaRPr lang="ru-RU" sz="19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9264978" y="3508512"/>
            <a:ext cx="0" cy="693328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одзаголовок 2"/>
          <p:cNvSpPr txBox="1">
            <a:spLocks/>
          </p:cNvSpPr>
          <p:nvPr/>
        </p:nvSpPr>
        <p:spPr>
          <a:xfrm>
            <a:off x="9350265" y="3466339"/>
            <a:ext cx="1875244" cy="835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</a:rPr>
              <a:t>179 553</a:t>
            </a: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</a:rPr>
              <a:t>          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жисмоний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шахслар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sp>
        <p:nvSpPr>
          <p:cNvPr id="44" name="Подзаголовок 2"/>
          <p:cNvSpPr txBox="1">
            <a:spLocks/>
          </p:cNvSpPr>
          <p:nvPr/>
        </p:nvSpPr>
        <p:spPr>
          <a:xfrm>
            <a:off x="9438293" y="4666151"/>
            <a:ext cx="2171017" cy="653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 err="1" smtClean="0">
                <a:solidFill>
                  <a:srgbClr val="F8C01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uzA</a:t>
            </a:r>
            <a:r>
              <a:rPr lang="en-US" sz="6000" b="1" dirty="0" err="1">
                <a:solidFill>
                  <a:srgbClr val="F8C01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ru-RU" sz="6000" b="1" dirty="0">
              <a:solidFill>
                <a:srgbClr val="F8C01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Подзаголовок 2"/>
          <p:cNvSpPr txBox="1">
            <a:spLocks/>
          </p:cNvSpPr>
          <p:nvPr/>
        </p:nvSpPr>
        <p:spPr>
          <a:xfrm>
            <a:off x="9470270" y="5510807"/>
            <a:ext cx="2644120" cy="87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Молиявий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 </a:t>
            </a:r>
            <a:r>
              <a:rPr lang="ru-RU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мустаҳкамлик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р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ейтинг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SNS RATINGS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</a:t>
            </a:r>
            <a:r>
              <a:rPr lang="uz-Cyrl-UZ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томонидан берилган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7" name="Объект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872899"/>
              </p:ext>
            </p:extLst>
          </p:nvPr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" name="CorelDRAW" r:id="rId8" imgW="872787" imgH="130205" progId="CorelDraw.Graphic.18">
                  <p:embed/>
                </p:oleObj>
              </mc:Choice>
              <mc:Fallback>
                <p:oleObj name="CorelDRAW" r:id="rId8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3975" y="4512331"/>
            <a:ext cx="2894767" cy="206266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873831" y="751573"/>
            <a:ext cx="8744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Компаниянинг</a:t>
            </a:r>
            <a:r>
              <a:rPr lang="ru-RU" alt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  <a:r>
              <a:rPr lang="ru-RU" alt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йилда</a:t>
            </a:r>
            <a:r>
              <a:rPr lang="ru-RU" alt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суғурта</a:t>
            </a:r>
            <a:r>
              <a:rPr lang="ru-RU" alt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бозоридаги</a:t>
            </a:r>
            <a:r>
              <a:rPr lang="ru-RU" alt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натижалари</a:t>
            </a:r>
            <a:r>
              <a:rPr lang="ru-RU" alt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79088" y="1860897"/>
            <a:ext cx="2285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суғурта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тўловлари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бўйича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умумий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суғурта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соҳасида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69828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1003" y="1885590"/>
            <a:ext cx="5366654" cy="4884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95330" y="1730829"/>
            <a:ext cx="1710179" cy="2429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598" y="1060163"/>
            <a:ext cx="10972801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Устав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капитали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ва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лицензия</a:t>
            </a:r>
          </a:p>
          <a:p>
            <a:pPr algn="ctr"/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 smtClean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622079" y="3945759"/>
            <a:ext cx="3249047" cy="62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Устав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капитал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: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622079" y="4316597"/>
            <a:ext cx="5745461" cy="653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6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40 </a:t>
            </a:r>
            <a:r>
              <a:rPr lang="ru-RU" sz="6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млрд.сум</a:t>
            </a:r>
            <a:endParaRPr lang="ru-RU" sz="6400" b="1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83413" y="5221957"/>
            <a:ext cx="0" cy="693328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дзаголовок 2"/>
          <p:cNvSpPr txBox="1">
            <a:spLocks/>
          </p:cNvSpPr>
          <p:nvPr/>
        </p:nvSpPr>
        <p:spPr>
          <a:xfrm>
            <a:off x="760639" y="5272321"/>
            <a:ext cx="2158088" cy="1024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8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млрд.сум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  <a:p>
            <a:pPr marL="0" indent="0">
              <a:buNone/>
            </a:pPr>
            <a:r>
              <a:rPr lang="uz-Cyrl-U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имтиёзли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 акция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067384" y="5221957"/>
            <a:ext cx="0" cy="693328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одзаголовок 2"/>
          <p:cNvSpPr txBox="1">
            <a:spLocks/>
          </p:cNvSpPr>
          <p:nvPr/>
        </p:nvSpPr>
        <p:spPr>
          <a:xfrm>
            <a:off x="3144610" y="5272321"/>
            <a:ext cx="2336812" cy="1024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32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млрд.сум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  <a:p>
            <a:pPr marL="0" indent="0">
              <a:buNone/>
            </a:pP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оддий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 акция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7208217" y="2252971"/>
            <a:ext cx="4537750" cy="4135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Виды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деятельности: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13" y="2209204"/>
            <a:ext cx="1583911" cy="1583911"/>
          </a:xfrm>
          <a:prstGeom prst="rect">
            <a:avLst/>
          </a:prstGeom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7291403" y="2925058"/>
            <a:ext cx="4371378" cy="392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8C014"/>
              </a:buClr>
              <a:buSzPct val="150000"/>
            </a:pP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Суғурта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фаолияти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шу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жумладан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мажбурий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турлари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8C014"/>
              </a:buClr>
              <a:buSzPct val="150000"/>
            </a:pP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суғурта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қилиш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фаолияти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8C014"/>
              </a:buClr>
              <a:buSzPct val="150000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Инвестиция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фаолияти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8C014"/>
              </a:buClr>
              <a:buSzPct val="150000"/>
            </a:pP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Суғурта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агенти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сифатида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воситачилик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8C014"/>
              </a:buClr>
              <a:buSzPct val="150000"/>
            </a:pP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воситачилик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8C014"/>
              </a:buClr>
              <a:buSzPct val="150000"/>
            </a:pPr>
            <a:r>
              <a:rPr lang="uz-Cyrl-U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Чэт эл суғуртачилари учун сюрверт ва аджастер хизматлари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8C014"/>
              </a:buClr>
              <a:buSzPct val="150000"/>
            </a:pP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Мулкни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сотиш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ёки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ижарага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бериш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8C014"/>
              </a:buClr>
              <a:buSzPct val="150000"/>
            </a:pP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Суғурта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суғурта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соҳасида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мутахассисларнинг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малакасини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ошириш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376892" y="2677402"/>
            <a:ext cx="4155260" cy="0"/>
          </a:xfrm>
          <a:prstGeom prst="line">
            <a:avLst/>
          </a:prstGeom>
          <a:ln>
            <a:solidFill>
              <a:srgbClr val="98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366006" y="2688288"/>
            <a:ext cx="674914" cy="0"/>
          </a:xfrm>
          <a:prstGeom prst="line">
            <a:avLst/>
          </a:prstGeom>
          <a:ln w="38100">
            <a:solidFill>
              <a:srgbClr val="F8C0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668" y="4360686"/>
            <a:ext cx="425850" cy="74871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95" y="4520772"/>
            <a:ext cx="243745" cy="42854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872899"/>
              </p:ext>
            </p:extLst>
          </p:nvPr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" name="CorelDRAW" r:id="rId6" imgW="872787" imgH="130205" progId="CorelDraw.Graphic.18">
                  <p:embed/>
                </p:oleObj>
              </mc:Choice>
              <mc:Fallback>
                <p:oleObj name="CorelDRAW" r:id="rId6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0105" y="1824515"/>
            <a:ext cx="1757331" cy="249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16850" y="382604"/>
            <a:ext cx="12182476" cy="59558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 rot="5400000">
            <a:off x="3247578" y="-2314947"/>
            <a:ext cx="5496655" cy="155991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74797" y="2072901"/>
            <a:ext cx="3561393" cy="9906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KAPITAL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SUG’URTA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биринчи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нодавлат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суғурталовчисини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яратилиши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 smtClean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868552" y="2575926"/>
            <a:ext cx="2830284" cy="620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1870418" y="1215940"/>
            <a:ext cx="1324618" cy="912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Февраль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1991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782170" y="5740612"/>
            <a:ext cx="3719293" cy="584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Компаниядаги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ходимлар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13" y="3545466"/>
            <a:ext cx="625403" cy="1292500"/>
          </a:xfrm>
          <a:prstGeom prst="rect">
            <a:avLst/>
          </a:prstGeom>
        </p:spPr>
      </p:pic>
      <p:sp>
        <p:nvSpPr>
          <p:cNvPr id="57" name="Подзаголовок 2"/>
          <p:cNvSpPr txBox="1">
            <a:spLocks/>
          </p:cNvSpPr>
          <p:nvPr/>
        </p:nvSpPr>
        <p:spPr>
          <a:xfrm>
            <a:off x="1501486" y="4962753"/>
            <a:ext cx="1664149" cy="653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234</a:t>
            </a:r>
            <a:endParaRPr lang="ru-RU" sz="6600" b="1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614" y="967213"/>
            <a:ext cx="912210" cy="912210"/>
          </a:xfrm>
          <a:prstGeom prst="rect">
            <a:avLst/>
          </a:prstGeom>
        </p:spPr>
      </p:pic>
      <p:sp>
        <p:nvSpPr>
          <p:cNvPr id="62" name="Подзаголовок 2"/>
          <p:cNvSpPr txBox="1">
            <a:spLocks/>
          </p:cNvSpPr>
          <p:nvPr/>
        </p:nvSpPr>
        <p:spPr>
          <a:xfrm>
            <a:off x="8802101" y="1934194"/>
            <a:ext cx="3452079" cy="625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Бутун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мамлакат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бўйлаб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филиаллар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бўлинмалал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одзаголовок 2"/>
          <p:cNvSpPr txBox="1">
            <a:spLocks/>
          </p:cNvSpPr>
          <p:nvPr/>
        </p:nvSpPr>
        <p:spPr>
          <a:xfrm>
            <a:off x="9273108" y="1049221"/>
            <a:ext cx="1271240" cy="863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73</a:t>
            </a:r>
            <a:endParaRPr lang="ru-RU" sz="6600" b="1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821" y="3545282"/>
            <a:ext cx="531369" cy="130637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18" y="1136257"/>
            <a:ext cx="836220" cy="820734"/>
          </a:xfrm>
          <a:prstGeom prst="rect">
            <a:avLst/>
          </a:prstGeom>
        </p:spPr>
      </p:pic>
      <p:cxnSp>
        <p:nvCxnSpPr>
          <p:cNvPr id="27" name="Прямая со стрелкой 26"/>
          <p:cNvCxnSpPr/>
          <p:nvPr/>
        </p:nvCxnSpPr>
        <p:spPr>
          <a:xfrm>
            <a:off x="3367371" y="1549366"/>
            <a:ext cx="1430685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одзаголовок 2"/>
          <p:cNvSpPr txBox="1">
            <a:spLocks/>
          </p:cNvSpPr>
          <p:nvPr/>
        </p:nvSpPr>
        <p:spPr>
          <a:xfrm>
            <a:off x="5107204" y="1215940"/>
            <a:ext cx="1324618" cy="912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декабрь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2021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sp>
        <p:nvSpPr>
          <p:cNvPr id="69" name="Подзаголовок 2"/>
          <p:cNvSpPr txBox="1">
            <a:spLocks/>
          </p:cNvSpPr>
          <p:nvPr/>
        </p:nvSpPr>
        <p:spPr>
          <a:xfrm>
            <a:off x="4501463" y="2097162"/>
            <a:ext cx="3633608" cy="992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ёшдамиз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Прямая со стрелкой 69"/>
          <p:cNvCxnSpPr/>
          <p:nvPr/>
        </p:nvCxnSpPr>
        <p:spPr>
          <a:xfrm>
            <a:off x="7461325" y="1549366"/>
            <a:ext cx="1430685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44" y="1041060"/>
            <a:ext cx="819854" cy="912210"/>
          </a:xfrm>
          <a:prstGeom prst="rect">
            <a:avLst/>
          </a:prstGeom>
        </p:spPr>
      </p:pic>
      <p:sp>
        <p:nvSpPr>
          <p:cNvPr id="72" name="Подзаголовок 2"/>
          <p:cNvSpPr txBox="1">
            <a:spLocks/>
          </p:cNvSpPr>
          <p:nvPr/>
        </p:nvSpPr>
        <p:spPr>
          <a:xfrm>
            <a:off x="9669265" y="2249221"/>
            <a:ext cx="1709903" cy="7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sp>
        <p:nvSpPr>
          <p:cNvPr id="76" name="Подзаголовок 2"/>
          <p:cNvSpPr txBox="1">
            <a:spLocks/>
          </p:cNvSpPr>
          <p:nvPr/>
        </p:nvSpPr>
        <p:spPr>
          <a:xfrm>
            <a:off x="3537459" y="3764699"/>
            <a:ext cx="5138348" cy="757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Жамиятимизда</a:t>
            </a: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одзаголовок 2"/>
          <p:cNvSpPr txBox="1">
            <a:spLocks/>
          </p:cNvSpPr>
          <p:nvPr/>
        </p:nvSpPr>
        <p:spPr>
          <a:xfrm>
            <a:off x="8604271" y="5673709"/>
            <a:ext cx="2579921" cy="62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Суғурта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агентлар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одзаголовок 2"/>
          <p:cNvSpPr txBox="1">
            <a:spLocks/>
          </p:cNvSpPr>
          <p:nvPr/>
        </p:nvSpPr>
        <p:spPr>
          <a:xfrm>
            <a:off x="8461853" y="4867973"/>
            <a:ext cx="2746378" cy="831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94</a:t>
            </a:r>
            <a:endParaRPr lang="ru-RU" sz="6600" b="1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653" y="3941638"/>
            <a:ext cx="433707" cy="896328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841" y="4242465"/>
            <a:ext cx="288146" cy="595501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3537459" y="4608927"/>
            <a:ext cx="5138348" cy="0"/>
            <a:chOff x="3654409" y="4703354"/>
            <a:chExt cx="5138348" cy="0"/>
          </a:xfrm>
        </p:grpSpPr>
        <p:cxnSp>
          <p:nvCxnSpPr>
            <p:cNvPr id="84" name="Прямая со стрелкой 83"/>
            <p:cNvCxnSpPr/>
            <p:nvPr/>
          </p:nvCxnSpPr>
          <p:spPr>
            <a:xfrm>
              <a:off x="6219189" y="4703354"/>
              <a:ext cx="2573568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 стрелкой 84"/>
            <p:cNvCxnSpPr/>
            <p:nvPr/>
          </p:nvCxnSpPr>
          <p:spPr>
            <a:xfrm flipH="1">
              <a:off x="3654409" y="4703354"/>
              <a:ext cx="2573568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Рисунок 85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85" y="4380165"/>
            <a:ext cx="221517" cy="457802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31" y="4522607"/>
            <a:ext cx="152593" cy="315360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131" y="3853070"/>
            <a:ext cx="406175" cy="998581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247" y="4066328"/>
            <a:ext cx="324802" cy="798525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573" y="4242465"/>
            <a:ext cx="253158" cy="622388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255" y="4380165"/>
            <a:ext cx="197148" cy="484688"/>
          </a:xfrm>
          <a:prstGeom prst="rect">
            <a:avLst/>
          </a:prstGeom>
        </p:spPr>
      </p:pic>
      <p:sp>
        <p:nvSpPr>
          <p:cNvPr id="44" name="Подзаголовок 2"/>
          <p:cNvSpPr txBox="1">
            <a:spLocks/>
          </p:cNvSpPr>
          <p:nvPr/>
        </p:nvSpPr>
        <p:spPr>
          <a:xfrm>
            <a:off x="1225438" y="5218307"/>
            <a:ext cx="1289960" cy="62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6" name="Объект 45"/>
          <p:cNvGraphicFramePr>
            <a:graphicFrameLocks noChangeAspect="1"/>
          </p:cNvGraphicFramePr>
          <p:nvPr>
            <p:extLst/>
          </p:nvPr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99" name="CorelDRAW" r:id="rId9" imgW="872787" imgH="130205" progId="CorelDraw.Graphic.18">
                  <p:embed/>
                </p:oleObj>
              </mc:Choice>
              <mc:Fallback>
                <p:oleObj name="CorelDRAW" r:id="rId9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459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310675" y="3564450"/>
            <a:ext cx="2580283" cy="1566006"/>
          </a:xfrm>
          <a:prstGeom prst="rightArrow">
            <a:avLst/>
          </a:prstGeom>
          <a:solidFill>
            <a:srgbClr val="F9B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184300" y="2430671"/>
            <a:ext cx="1899126" cy="143480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599" y="1087672"/>
            <a:ext cx="10972801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z-Cyrl-U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Минтақавий бўлинмалар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 smtClean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68" name="Прямоугольник 33"/>
          <p:cNvSpPr/>
          <p:nvPr/>
        </p:nvSpPr>
        <p:spPr>
          <a:xfrm rot="10800000" flipH="1" flipV="1">
            <a:off x="152026" y="2793313"/>
            <a:ext cx="1219941" cy="723340"/>
          </a:xfrm>
          <a:custGeom>
            <a:avLst/>
            <a:gdLst>
              <a:gd name="connsiteX0" fmla="*/ 0 w 729343"/>
              <a:gd name="connsiteY0" fmla="*/ 0 h 720000"/>
              <a:gd name="connsiteX1" fmla="*/ 729343 w 729343"/>
              <a:gd name="connsiteY1" fmla="*/ 0 h 720000"/>
              <a:gd name="connsiteX2" fmla="*/ 729343 w 729343"/>
              <a:gd name="connsiteY2" fmla="*/ 720000 h 720000"/>
              <a:gd name="connsiteX3" fmla="*/ 0 w 729343"/>
              <a:gd name="connsiteY3" fmla="*/ 720000 h 720000"/>
              <a:gd name="connsiteX4" fmla="*/ 0 w 729343"/>
              <a:gd name="connsiteY4" fmla="*/ 0 h 720000"/>
              <a:gd name="connsiteX0" fmla="*/ 6350 w 729343"/>
              <a:gd name="connsiteY0" fmla="*/ 720725 h 720725"/>
              <a:gd name="connsiteX1" fmla="*/ 729343 w 729343"/>
              <a:gd name="connsiteY1" fmla="*/ 0 h 720725"/>
              <a:gd name="connsiteX2" fmla="*/ 729343 w 729343"/>
              <a:gd name="connsiteY2" fmla="*/ 720000 h 720725"/>
              <a:gd name="connsiteX3" fmla="*/ 0 w 729343"/>
              <a:gd name="connsiteY3" fmla="*/ 720000 h 720725"/>
              <a:gd name="connsiteX4" fmla="*/ 6350 w 729343"/>
              <a:gd name="connsiteY4" fmla="*/ 720725 h 7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343" h="720725">
                <a:moveTo>
                  <a:pt x="6350" y="720725"/>
                </a:moveTo>
                <a:lnTo>
                  <a:pt x="729343" y="0"/>
                </a:lnTo>
                <a:lnTo>
                  <a:pt x="729343" y="720000"/>
                </a:lnTo>
                <a:lnTo>
                  <a:pt x="0" y="720000"/>
                </a:lnTo>
                <a:lnTo>
                  <a:pt x="6350" y="720725"/>
                </a:lnTo>
                <a:close/>
              </a:path>
            </a:pathLst>
          </a:custGeom>
          <a:solidFill>
            <a:srgbClr val="8A8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33"/>
          <p:cNvSpPr/>
          <p:nvPr/>
        </p:nvSpPr>
        <p:spPr>
          <a:xfrm rot="10800000" flipH="1" flipV="1">
            <a:off x="381002" y="3956648"/>
            <a:ext cx="1702423" cy="781609"/>
          </a:xfrm>
          <a:custGeom>
            <a:avLst/>
            <a:gdLst>
              <a:gd name="connsiteX0" fmla="*/ 0 w 729343"/>
              <a:gd name="connsiteY0" fmla="*/ 0 h 720000"/>
              <a:gd name="connsiteX1" fmla="*/ 729343 w 729343"/>
              <a:gd name="connsiteY1" fmla="*/ 0 h 720000"/>
              <a:gd name="connsiteX2" fmla="*/ 729343 w 729343"/>
              <a:gd name="connsiteY2" fmla="*/ 720000 h 720000"/>
              <a:gd name="connsiteX3" fmla="*/ 0 w 729343"/>
              <a:gd name="connsiteY3" fmla="*/ 720000 h 720000"/>
              <a:gd name="connsiteX4" fmla="*/ 0 w 729343"/>
              <a:gd name="connsiteY4" fmla="*/ 0 h 720000"/>
              <a:gd name="connsiteX0" fmla="*/ 6350 w 729343"/>
              <a:gd name="connsiteY0" fmla="*/ 720725 h 720725"/>
              <a:gd name="connsiteX1" fmla="*/ 729343 w 729343"/>
              <a:gd name="connsiteY1" fmla="*/ 0 h 720725"/>
              <a:gd name="connsiteX2" fmla="*/ 729343 w 729343"/>
              <a:gd name="connsiteY2" fmla="*/ 720000 h 720725"/>
              <a:gd name="connsiteX3" fmla="*/ 0 w 729343"/>
              <a:gd name="connsiteY3" fmla="*/ 720000 h 720725"/>
              <a:gd name="connsiteX4" fmla="*/ 6350 w 729343"/>
              <a:gd name="connsiteY4" fmla="*/ 720725 h 7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343" h="720725">
                <a:moveTo>
                  <a:pt x="6350" y="720725"/>
                </a:moveTo>
                <a:lnTo>
                  <a:pt x="729343" y="0"/>
                </a:lnTo>
                <a:lnTo>
                  <a:pt x="729343" y="720000"/>
                </a:lnTo>
                <a:lnTo>
                  <a:pt x="0" y="720000"/>
                </a:lnTo>
                <a:lnTo>
                  <a:pt x="6350" y="720725"/>
                </a:lnTo>
                <a:close/>
              </a:path>
            </a:pathLst>
          </a:custGeom>
          <a:solidFill>
            <a:srgbClr val="F9C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184300" y="3020766"/>
            <a:ext cx="1592813" cy="3432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Proxima Nova Th" panose="02000506030000020004" pitchFamily="50" charset="0"/>
              </a:rPr>
              <a:t>2020</a:t>
            </a:r>
            <a:r>
              <a:rPr lang="ru-RU" sz="2400" b="1" dirty="0" smtClean="0">
                <a:solidFill>
                  <a:srgbClr val="002060"/>
                </a:solidFill>
                <a:latin typeface="Proxima Nova Th" panose="02000506030000020004" pitchFamily="50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Proxima Nova Th" panose="02000506030000020004" pitchFamily="50" charset="0"/>
              </a:rPr>
              <a:t>й.</a:t>
            </a:r>
            <a:endParaRPr lang="ru-RU" sz="1400" b="1" dirty="0">
              <a:solidFill>
                <a:srgbClr val="002060"/>
              </a:solidFill>
              <a:latin typeface="Proxima Nova Th" panose="02000506030000020004" pitchFamily="50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445444" y="4233184"/>
            <a:ext cx="1853046" cy="3764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Proxima Nova Th" panose="02000506030000020004" pitchFamily="50" charset="0"/>
              </a:rPr>
              <a:t>202</a:t>
            </a:r>
            <a:r>
              <a:rPr lang="ru-RU" sz="2400" b="1" dirty="0" smtClean="0">
                <a:solidFill>
                  <a:srgbClr val="002060"/>
                </a:solidFill>
                <a:latin typeface="Proxima Nova Th" panose="02000506030000020004" pitchFamily="50" charset="0"/>
              </a:rPr>
              <a:t>1 </a:t>
            </a:r>
            <a:r>
              <a:rPr lang="ru-RU" sz="2400" b="1" dirty="0" smtClean="0">
                <a:solidFill>
                  <a:srgbClr val="002060"/>
                </a:solidFill>
                <a:latin typeface="Proxima Nova Th" panose="02000506030000020004" pitchFamily="50" charset="0"/>
              </a:rPr>
              <a:t>й.</a:t>
            </a:r>
            <a:endParaRPr lang="ru-RU" sz="1400" b="1" dirty="0">
              <a:solidFill>
                <a:srgbClr val="002060"/>
              </a:solidFill>
              <a:latin typeface="Proxima Nova Th" panose="02000506030000020004" pitchFamily="50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" y="1830115"/>
            <a:ext cx="5929047" cy="541195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10675" y="1912877"/>
            <a:ext cx="5716052" cy="3733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3" name="Подзаголовок 2"/>
          <p:cNvSpPr txBox="1">
            <a:spLocks/>
          </p:cNvSpPr>
          <p:nvPr/>
        </p:nvSpPr>
        <p:spPr>
          <a:xfrm>
            <a:off x="381003" y="1931470"/>
            <a:ext cx="6461842" cy="930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z-Cyrl-UZ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Бўлинмалар сони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3" name="Объект 32"/>
          <p:cNvGraphicFramePr>
            <a:graphicFrameLocks noChangeAspect="1"/>
          </p:cNvGraphicFramePr>
          <p:nvPr>
            <p:extLst/>
          </p:nvPr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9" name="CorelDRAW" r:id="rId5" imgW="872787" imgH="130205" progId="CorelDraw.Graphic.18">
                  <p:embed/>
                </p:oleObj>
              </mc:Choice>
              <mc:Fallback>
                <p:oleObj name="CorelDRAW" r:id="rId5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593594" y="5592765"/>
            <a:ext cx="3000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AC200"/>
                </a:solidFill>
              </a:rPr>
              <a:t> </a:t>
            </a:r>
            <a:endParaRPr lang="ru-RU" sz="4000" b="1" dirty="0">
              <a:solidFill>
                <a:srgbClr val="FAC2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364953" y="4766003"/>
            <a:ext cx="1058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шундан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" t="994" r="575" b="2173"/>
          <a:stretch/>
        </p:blipFill>
        <p:spPr>
          <a:xfrm>
            <a:off x="5506227" y="1728944"/>
            <a:ext cx="6653338" cy="4297829"/>
          </a:xfrm>
          <a:prstGeom prst="rect">
            <a:avLst/>
          </a:prstGeom>
          <a:ln w="38100">
            <a:noFill/>
          </a:ln>
        </p:spPr>
      </p:pic>
      <p:sp>
        <p:nvSpPr>
          <p:cNvPr id="36" name="Прямоугольник 35"/>
          <p:cNvSpPr/>
          <p:nvPr/>
        </p:nvSpPr>
        <p:spPr>
          <a:xfrm>
            <a:off x="3683585" y="5973097"/>
            <a:ext cx="49791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Тошкентда</a:t>
            </a:r>
            <a:r>
              <a:rPr lang="ru-RU" sz="4000" b="1" dirty="0" smtClean="0">
                <a:solidFill>
                  <a:srgbClr val="FAC200"/>
                </a:solidFill>
              </a:rPr>
              <a:t> </a:t>
            </a:r>
            <a:r>
              <a:rPr lang="ru-RU" sz="4000" b="1" dirty="0" smtClean="0">
                <a:solidFill>
                  <a:srgbClr val="FAC200"/>
                </a:solidFill>
              </a:rPr>
              <a:t>1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филиал и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4000" b="1" dirty="0" smtClean="0">
                <a:solidFill>
                  <a:srgbClr val="FAC200"/>
                </a:solidFill>
              </a:rPr>
              <a:t>8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суғурта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маркази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2890958" y="4098585"/>
            <a:ext cx="5010982" cy="497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73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таркибий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бўлинмалар</a:t>
            </a:r>
            <a:endParaRPr lang="ru-RU" sz="19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2053244" y="2897737"/>
            <a:ext cx="4789601" cy="511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98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таркибий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бўлинмалар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18209" y="5000160"/>
            <a:ext cx="86646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AC200"/>
                </a:solidFill>
              </a:rPr>
              <a:t>1</a:t>
            </a:r>
            <a:r>
              <a:rPr lang="en-US" sz="4000" b="1" dirty="0" smtClean="0">
                <a:solidFill>
                  <a:srgbClr val="FAC200"/>
                </a:solidFill>
              </a:rPr>
              <a:t>4</a:t>
            </a:r>
            <a:r>
              <a:rPr lang="ru-RU" sz="4000" b="1" dirty="0" smtClean="0">
                <a:solidFill>
                  <a:srgbClr val="FAC200"/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филиал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en-US" sz="4000" b="1" dirty="0" smtClean="0">
                <a:solidFill>
                  <a:srgbClr val="FAC200"/>
                </a:solidFill>
              </a:rPr>
              <a:t>5</a:t>
            </a:r>
            <a:r>
              <a:rPr lang="ru-RU" sz="4000" b="1" dirty="0" smtClean="0">
                <a:solidFill>
                  <a:srgbClr val="FAC200"/>
                </a:solidFill>
              </a:rPr>
              <a:t>9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республиканинг</a:t>
            </a:r>
            <a:r>
              <a:rPr lang="ru-RU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барча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вилоятларида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минтақавий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бўлинмалар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37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576379416"/>
              </p:ext>
            </p:extLst>
          </p:nvPr>
        </p:nvGraphicFramePr>
        <p:xfrm>
          <a:off x="4312227" y="1819620"/>
          <a:ext cx="7647709" cy="477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2" y="-3396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16309" y="768920"/>
            <a:ext cx="11210470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</a:t>
            </a:r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йиллар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якунлари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бўйича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суғурта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мукофотлари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(млн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 smtClean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6252348" y="-428282"/>
            <a:ext cx="525242" cy="416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900" b="1" dirty="0">
              <a:solidFill>
                <a:schemeClr val="tx1">
                  <a:lumMod val="95000"/>
                  <a:lumOff val="5000"/>
                </a:schemeClr>
              </a:solidFill>
              <a:latin typeface="Proxima Nova Th" panose="02000506030000020004" pitchFamily="50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/>
          </p:nvPr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31" name="CorelDRAW" r:id="rId5" imgW="872787" imgH="130205" progId="CorelDraw.Graphic.18">
                  <p:embed/>
                </p:oleObj>
              </mc:Choice>
              <mc:Fallback>
                <p:oleObj name="CorelDRAW" r:id="rId5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одзаголовок 2"/>
          <p:cNvSpPr txBox="1">
            <a:spLocks/>
          </p:cNvSpPr>
          <p:nvPr/>
        </p:nvSpPr>
        <p:spPr>
          <a:xfrm>
            <a:off x="798151" y="1778195"/>
            <a:ext cx="3045941" cy="930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Суғурта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мукофотлар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жами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3744432400"/>
              </p:ext>
            </p:extLst>
          </p:nvPr>
        </p:nvGraphicFramePr>
        <p:xfrm>
          <a:off x="130155" y="2725279"/>
          <a:ext cx="4130117" cy="4029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051034" y="4385905"/>
            <a:ext cx="2793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20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40</a:t>
            </a:r>
            <a:r>
              <a:rPr lang="en-US" sz="20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ru-RU" sz="20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7% </a:t>
            </a:r>
            <a:r>
              <a:rPr lang="ru-RU" sz="2000" b="1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ўсиш</a:t>
            </a:r>
            <a:endParaRPr lang="ru-RU" sz="2000" b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" y="1726140"/>
            <a:ext cx="794220" cy="794220"/>
          </a:xfrm>
          <a:prstGeom prst="rect">
            <a:avLst/>
          </a:prstGeom>
        </p:spPr>
      </p:pic>
      <p:cxnSp>
        <p:nvCxnSpPr>
          <p:cNvPr id="27" name="Прямая соединительная линия 26"/>
          <p:cNvCxnSpPr/>
          <p:nvPr/>
        </p:nvCxnSpPr>
        <p:spPr>
          <a:xfrm flipH="1">
            <a:off x="4207280" y="2102468"/>
            <a:ext cx="1038" cy="435318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92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245031568"/>
              </p:ext>
            </p:extLst>
          </p:nvPr>
        </p:nvGraphicFramePr>
        <p:xfrm>
          <a:off x="4312227" y="1819620"/>
          <a:ext cx="7647709" cy="477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2" y="-3396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16309" y="768920"/>
            <a:ext cx="10972801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йиллар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якунлари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бўйича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суғурта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тўловлари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(млн.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 smtClean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6252348" y="-428282"/>
            <a:ext cx="525242" cy="416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roxima Nova Th" panose="02000506030000020004" pitchFamily="50" charset="0"/>
              </a:rPr>
              <a:t>34</a:t>
            </a:r>
            <a:r>
              <a:rPr lang="ru-RU" sz="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roxima Nova Th" panose="02000506030000020004" pitchFamily="50" charset="0"/>
              </a:rPr>
              <a:t>,2%</a:t>
            </a:r>
            <a:endParaRPr lang="ru-RU" sz="900" b="1" dirty="0">
              <a:solidFill>
                <a:schemeClr val="tx1">
                  <a:lumMod val="95000"/>
                  <a:lumOff val="5000"/>
                </a:schemeClr>
              </a:solidFill>
              <a:latin typeface="Proxima Nova Th" panose="02000506030000020004" pitchFamily="50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/>
          </p:nvPr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2" name="CorelDRAW" r:id="rId5" imgW="872787" imgH="130205" progId="CorelDraw.Graphic.18">
                  <p:embed/>
                </p:oleObj>
              </mc:Choice>
              <mc:Fallback>
                <p:oleObj name="CorelDRAW" r:id="rId5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одзаголовок 2"/>
          <p:cNvSpPr txBox="1">
            <a:spLocks/>
          </p:cNvSpPr>
          <p:nvPr/>
        </p:nvSpPr>
        <p:spPr>
          <a:xfrm>
            <a:off x="796202" y="1718132"/>
            <a:ext cx="3045941" cy="930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Суғурта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тўловлар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,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млн.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сум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1838761968"/>
              </p:ext>
            </p:extLst>
          </p:nvPr>
        </p:nvGraphicFramePr>
        <p:xfrm>
          <a:off x="207818" y="2725279"/>
          <a:ext cx="4130117" cy="4029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061545" y="4376317"/>
            <a:ext cx="2655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ru-RU" sz="20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54</a:t>
            </a:r>
            <a:r>
              <a:rPr lang="en-US" sz="20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ru-RU" sz="20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6% </a:t>
            </a:r>
            <a:r>
              <a:rPr lang="ru-RU" sz="2000" b="1" dirty="0" err="1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ўсиш</a:t>
            </a:r>
            <a:endParaRPr lang="ru-RU" sz="2000" b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" y="1726140"/>
            <a:ext cx="794220" cy="794220"/>
          </a:xfrm>
          <a:prstGeom prst="rect">
            <a:avLst/>
          </a:prstGeom>
        </p:spPr>
      </p:pic>
      <p:cxnSp>
        <p:nvCxnSpPr>
          <p:cNvPr id="27" name="Прямая соединительная линия 26"/>
          <p:cNvCxnSpPr/>
          <p:nvPr/>
        </p:nvCxnSpPr>
        <p:spPr>
          <a:xfrm flipH="1">
            <a:off x="4207280" y="2102468"/>
            <a:ext cx="1038" cy="435318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38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598" y="1060163"/>
            <a:ext cx="10972801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Инвестийцион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фаолият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59" name="Подзаголовок 2"/>
          <p:cNvSpPr txBox="1">
            <a:spLocks/>
          </p:cNvSpPr>
          <p:nvPr/>
        </p:nvSpPr>
        <p:spPr>
          <a:xfrm>
            <a:off x="1728212" y="1879573"/>
            <a:ext cx="3189072" cy="930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Инвестициялар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жами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15" y="1944793"/>
            <a:ext cx="732898" cy="541195"/>
          </a:xfrm>
          <a:prstGeom prst="rect">
            <a:avLst/>
          </a:prstGeom>
        </p:spPr>
      </p:pic>
      <p:graphicFrame>
        <p:nvGraphicFramePr>
          <p:cNvPr id="63" name="Диаграмма 62"/>
          <p:cNvGraphicFramePr/>
          <p:nvPr>
            <p:extLst>
              <p:ext uri="{D42A27DB-BD31-4B8C-83A1-F6EECF244321}">
                <p14:modId xmlns:p14="http://schemas.microsoft.com/office/powerpoint/2010/main" val="1923838140"/>
              </p:ext>
            </p:extLst>
          </p:nvPr>
        </p:nvGraphicFramePr>
        <p:xfrm>
          <a:off x="1724131" y="2728605"/>
          <a:ext cx="3883837" cy="3836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3272188" y="5099995"/>
            <a:ext cx="225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Proxima Nova Th" panose="02000506030000020004"/>
              </a:rPr>
              <a:t>3,3% </a:t>
            </a:r>
            <a:r>
              <a:rPr lang="ru-RU" sz="2400" b="1" dirty="0" err="1" smtClean="0">
                <a:solidFill>
                  <a:srgbClr val="FF0000"/>
                </a:solidFill>
                <a:latin typeface="Proxima Nova Th" panose="02000506030000020004"/>
              </a:rPr>
              <a:t>ўсиш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6343650" y="2199785"/>
            <a:ext cx="6926" cy="4291318"/>
          </a:xfrm>
          <a:prstGeom prst="line">
            <a:avLst/>
          </a:prstGeom>
          <a:ln w="2222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одзаголовок 2"/>
          <p:cNvSpPr txBox="1">
            <a:spLocks/>
          </p:cNvSpPr>
          <p:nvPr/>
        </p:nvSpPr>
        <p:spPr>
          <a:xfrm>
            <a:off x="7776942" y="1886834"/>
            <a:ext cx="3687698" cy="6571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Депозитларнинг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ўзгаришлар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динамикаси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4107621757"/>
              </p:ext>
            </p:extLst>
          </p:nvPr>
        </p:nvGraphicFramePr>
        <p:xfrm>
          <a:off x="7334523" y="2810161"/>
          <a:ext cx="4130117" cy="3836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808" y="2011925"/>
            <a:ext cx="732898" cy="54119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/>
          </p:nvPr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35" name="CorelDRAW" r:id="rId7" imgW="872787" imgH="130205" progId="CorelDraw.Graphic.18">
                  <p:embed/>
                </p:oleObj>
              </mc:Choice>
              <mc:Fallback>
                <p:oleObj name="CorelDRAW" r:id="rId7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949452" y="4952102"/>
            <a:ext cx="1235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Proxima Nova Th" panose="02000506030000020004"/>
              </a:rPr>
              <a:t>20,2% </a:t>
            </a:r>
            <a:r>
              <a:rPr lang="ru-RU" b="1" dirty="0" err="1" smtClean="0">
                <a:solidFill>
                  <a:srgbClr val="FF0000"/>
                </a:solidFill>
                <a:latin typeface="Proxima Nova Th" panose="02000506030000020004"/>
              </a:rPr>
              <a:t>ўсиш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65462" y="1068734"/>
            <a:ext cx="10972801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фаолият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784763" y="1611252"/>
            <a:ext cx="6504515" cy="508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й. Инвестиция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турлари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graphicFrame>
        <p:nvGraphicFramePr>
          <p:cNvPr id="59" name="Диаграмма 58"/>
          <p:cNvGraphicFramePr/>
          <p:nvPr>
            <p:extLst>
              <p:ext uri="{D42A27DB-BD31-4B8C-83A1-F6EECF244321}">
                <p14:modId xmlns:p14="http://schemas.microsoft.com/office/powerpoint/2010/main" val="751044472"/>
              </p:ext>
            </p:extLst>
          </p:nvPr>
        </p:nvGraphicFramePr>
        <p:xfrm>
          <a:off x="1662380" y="2374900"/>
          <a:ext cx="9940008" cy="410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3" name="Рисунок 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28" y="1400958"/>
            <a:ext cx="959951" cy="77037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/>
          </p:nvPr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5" name="CorelDRAW" r:id="rId6" imgW="872787" imgH="130205" progId="CorelDraw.Graphic.18">
                  <p:embed/>
                </p:oleObj>
              </mc:Choice>
              <mc:Fallback>
                <p:oleObj name="CorelDRAW" r:id="rId6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410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35113</TotalTime>
  <Words>328</Words>
  <Application>Microsoft Office PowerPoint</Application>
  <PresentationFormat>Широкоэкранный</PresentationFormat>
  <Paragraphs>111</Paragraphs>
  <Slides>10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 Unicode MS</vt:lpstr>
      <vt:lpstr>Arial</vt:lpstr>
      <vt:lpstr>Calibri</vt:lpstr>
      <vt:lpstr>Calibri Light</vt:lpstr>
      <vt:lpstr>Courier New</vt:lpstr>
      <vt:lpstr>Proxima Nova Th</vt:lpstr>
      <vt:lpstr>Segoe UI</vt:lpstr>
      <vt:lpstr>Times New Roman</vt:lpstr>
      <vt:lpstr>Тема Office</vt:lpstr>
      <vt:lpstr>CorelDRAW</vt:lpstr>
      <vt:lpstr>«KAPITAL SUG`URTA» AJ нинг 2020-2021 йиллар бўйича қисқача молиявий-иқтисодий ҳолати ва ривожланиш динамикаси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Dwyggy</dc:creator>
  <cp:lastModifiedBy>Jamoliddin H. Masudov</cp:lastModifiedBy>
  <cp:revision>1209</cp:revision>
  <cp:lastPrinted>2019-11-05T04:56:32Z</cp:lastPrinted>
  <dcterms:created xsi:type="dcterms:W3CDTF">2016-09-02T08:18:15Z</dcterms:created>
  <dcterms:modified xsi:type="dcterms:W3CDTF">2022-12-22T12:02:37Z</dcterms:modified>
</cp:coreProperties>
</file>