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sldIdLst>
    <p:sldId id="256" r:id="rId2"/>
    <p:sldId id="260" r:id="rId3"/>
    <p:sldId id="279" r:id="rId4"/>
    <p:sldId id="307" r:id="rId5"/>
    <p:sldId id="306" r:id="rId6"/>
    <p:sldId id="303" r:id="rId7"/>
    <p:sldId id="265" r:id="rId8"/>
    <p:sldId id="311" r:id="rId9"/>
    <p:sldId id="295" r:id="rId10"/>
    <p:sldId id="323" r:id="rId11"/>
    <p:sldId id="329" r:id="rId12"/>
    <p:sldId id="290" r:id="rId13"/>
    <p:sldId id="327" r:id="rId14"/>
    <p:sldId id="326" r:id="rId15"/>
    <p:sldId id="304" r:id="rId16"/>
    <p:sldId id="322" r:id="rId17"/>
    <p:sldId id="318" r:id="rId18"/>
    <p:sldId id="271" r:id="rId19"/>
  </p:sldIdLst>
  <p:sldSz cx="12192000" cy="6858000"/>
  <p:notesSz cx="6735763" cy="9866313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100"/>
    <a:srgbClr val="777777"/>
    <a:srgbClr val="FAC200"/>
    <a:srgbClr val="F9CF49"/>
    <a:srgbClr val="969696"/>
    <a:srgbClr val="F9BC00"/>
    <a:srgbClr val="F6BB00"/>
    <a:srgbClr val="F86828"/>
    <a:srgbClr val="B2B2B2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79836" autoAdjust="0"/>
  </p:normalViewPr>
  <p:slideViewPr>
    <p:cSldViewPr snapToGrid="0">
      <p:cViewPr varScale="1">
        <p:scale>
          <a:sx n="66" d="100"/>
          <a:sy n="66" d="100"/>
        </p:scale>
        <p:origin x="124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6632437243624"/>
          <c:y val="0.12942592161351563"/>
          <c:w val="0.87702787854506481"/>
          <c:h val="0.69964822143583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2022 year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1B-45B7-8BA8-467F6C5A8959}"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1B-45B7-8BA8-467F6C5A8959}"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1B-45B7-8BA8-467F6C5A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Property insurance</c:v>
                </c:pt>
                <c:pt idx="1">
                  <c:v>Personal insurance</c:v>
                </c:pt>
                <c:pt idx="2">
                  <c:v>Liability insurance, including compulsory types</c:v>
                </c:pt>
              </c:strCache>
            </c:strRef>
          </c:cat>
          <c:val>
            <c:numRef>
              <c:f>Лист1!$B$2:$B$4</c:f>
              <c:numCache>
                <c:formatCode>#\ ##0.0_ ;\-#\ ##0.0\ </c:formatCode>
                <c:ptCount val="3"/>
                <c:pt idx="0">
                  <c:v>127004</c:v>
                </c:pt>
                <c:pt idx="1">
                  <c:v>1990</c:v>
                </c:pt>
                <c:pt idx="2">
                  <c:v>21165.5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1B-45B7-8BA8-467F6C5A89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2023 year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6.6425121562549297E-3"/>
                  <c:y val="1.6341364593968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1B-45B7-8BA8-467F6C5A8959}"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1B-45B7-8BA8-467F6C5A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Property insurance</c:v>
                </c:pt>
                <c:pt idx="1">
                  <c:v>Personal insurance</c:v>
                </c:pt>
                <c:pt idx="2">
                  <c:v>Liability insurance, including compulsory types</c:v>
                </c:pt>
              </c:strCache>
            </c:strRef>
          </c:cat>
          <c:val>
            <c:numRef>
              <c:f>Лист1!$C$2:$C$4</c:f>
              <c:numCache>
                <c:formatCode>#\ ##0.0_ ;\-#\ ##0.0\ </c:formatCode>
                <c:ptCount val="3"/>
                <c:pt idx="0">
                  <c:v>253065</c:v>
                </c:pt>
                <c:pt idx="1">
                  <c:v>12584</c:v>
                </c:pt>
                <c:pt idx="2">
                  <c:v>67174.599999999977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1B-45B7-8BA8-467F6C5A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35251056"/>
        <c:axId val="35252144"/>
      </c:barChart>
      <c:catAx>
        <c:axId val="3525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35252144"/>
        <c:crosses val="autoZero"/>
        <c:auto val="1"/>
        <c:lblAlgn val="ctr"/>
        <c:lblOffset val="100"/>
        <c:noMultiLvlLbl val="0"/>
      </c:catAx>
      <c:valAx>
        <c:axId val="352521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35251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500768138536653"/>
          <c:y val="0.94176757881481032"/>
          <c:w val="0.57123721626960444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55730485273438E-2"/>
          <c:y val="2.1724520014854507E-3"/>
          <c:w val="0.97466505546456195"/>
          <c:h val="0.69698309538630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Business plan
for 2023 year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6B-416B-86C7-1850F68552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6B-416B-86C7-1850F685522E}"/>
              </c:ext>
            </c:extLst>
          </c:dPt>
          <c:dLbls>
            <c:dLbl>
              <c:idx val="0"/>
              <c:layout>
                <c:manualLayout>
                  <c:x val="5.5656755410997969E-3"/>
                  <c:y val="-9.51595699254735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C6-4850-AEC1-AFDB97C8B454}"/>
                </c:ext>
              </c:extLst>
            </c:dLbl>
            <c:dLbl>
              <c:idx val="1"/>
              <c:layout>
                <c:manualLayout>
                  <c:x val="0"/>
                  <c:y val="-0.218015505986077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6B-416B-86C7-1850F685522E}"/>
                </c:ext>
              </c:extLst>
            </c:dLbl>
            <c:dLbl>
              <c:idx val="2"/>
              <c:layout>
                <c:manualLayout>
                  <c:x val="1.1131351082199594E-3"/>
                  <c:y val="-5.10642653857401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6B-416B-86C7-1850F685522E}"/>
                </c:ext>
              </c:extLst>
            </c:dLbl>
            <c:dLbl>
              <c:idx val="3"/>
              <c:layout>
                <c:manualLayout>
                  <c:x val="3.3394053246598374E-3"/>
                  <c:y val="-0.185871728323495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C6-4850-AEC1-AFDB97C8B454}"/>
                </c:ext>
              </c:extLst>
            </c:dLbl>
            <c:dLbl>
              <c:idx val="4"/>
              <c:layout>
                <c:manualLayout>
                  <c:x val="1.1131351082199594E-3"/>
                  <c:y val="-0.23791916660867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C6-4850-AEC1-AFDB97C8B454}"/>
                </c:ext>
              </c:extLst>
            </c:dLbl>
            <c:dLbl>
              <c:idx val="6"/>
              <c:layout>
                <c:manualLayout>
                  <c:x val="0"/>
                  <c:y val="-7.40660773155601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C6-4850-AEC1-AFDB97C8B454}"/>
                </c:ext>
              </c:extLst>
            </c:dLbl>
            <c:dLbl>
              <c:idx val="7"/>
              <c:layout>
                <c:manualLayout>
                  <c:x val="1.1131351082199594E-3"/>
                  <c:y val="-0.170912270711067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6C6-4850-AEC1-AFDB97C8B454}"/>
                </c:ext>
              </c:extLst>
            </c:dLbl>
            <c:dLbl>
              <c:idx val="8"/>
              <c:layout>
                <c:manualLayout>
                  <c:x val="-1.1131351082199594E-3"/>
                  <c:y val="-0.168374142398521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C6-4850-AEC1-AFDB97C8B454}"/>
                </c:ext>
              </c:extLst>
            </c:dLbl>
            <c:dLbl>
              <c:idx val="9"/>
              <c:layout>
                <c:manualLayout>
                  <c:x val="1.1131351082199594E-3"/>
                  <c:y val="-8.73248385909628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6C6-4850-AEC1-AFDB97C8B454}"/>
                </c:ext>
              </c:extLst>
            </c:dLbl>
            <c:dLbl>
              <c:idx val="10"/>
              <c:layout>
                <c:manualLayout>
                  <c:x val="-4.452540432879919E-3"/>
                  <c:y val="-0.198015070305537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6C6-4850-AEC1-AFDB97C8B454}"/>
                </c:ext>
              </c:extLst>
            </c:dLbl>
            <c:dLbl>
              <c:idx val="11"/>
              <c:layout>
                <c:manualLayout>
                  <c:x val="-2.2262702164400003E-3"/>
                  <c:y val="-0.126259834861653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6C6-4850-AEC1-AFDB97C8B454}"/>
                </c:ext>
              </c:extLst>
            </c:dLbl>
            <c:dLbl>
              <c:idx val="12"/>
              <c:layout>
                <c:manualLayout>
                  <c:x val="2.2262702164399188E-3"/>
                  <c:y val="-7.50895410259736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6C6-4850-AEC1-AFDB97C8B454}"/>
                </c:ext>
              </c:extLst>
            </c:dLbl>
            <c:dLbl>
              <c:idx val="13"/>
              <c:layout>
                <c:manualLayout>
                  <c:x val="1.1131351082199594E-3"/>
                  <c:y val="-0.157505455163749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6C6-4850-AEC1-AFDB97C8B454}"/>
                </c:ext>
              </c:extLst>
            </c:dLbl>
            <c:dLbl>
              <c:idx val="14"/>
              <c:layout>
                <c:manualLayout>
                  <c:x val="1.1131351082197961E-3"/>
                  <c:y val="-6.9386367093241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6C6-4850-AEC1-AFDB97C8B4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Head office</c:v>
                </c:pt>
                <c:pt idx="1">
                  <c:v>Republic of Karakalpakstan</c:v>
                </c:pt>
                <c:pt idx="2">
                  <c:v>Andijan
region</c:v>
                </c:pt>
                <c:pt idx="3">
                  <c:v>Bukhara
region</c:v>
                </c:pt>
                <c:pt idx="4">
                  <c:v>Jizzakh
region</c:v>
                </c:pt>
                <c:pt idx="5">
                  <c:v>Kashkadarya
region</c:v>
                </c:pt>
                <c:pt idx="6">
                  <c:v>Navoi
region</c:v>
                </c:pt>
                <c:pt idx="7">
                  <c:v>Namangan
region</c:v>
                </c:pt>
                <c:pt idx="8">
                  <c:v>Samarkand
region</c:v>
                </c:pt>
                <c:pt idx="9">
                  <c:v>Surkhandarya region</c:v>
                </c:pt>
                <c:pt idx="10">
                  <c:v>Sirdaryo regoin</c:v>
                </c:pt>
                <c:pt idx="11">
                  <c:v>Tashkent region</c:v>
                </c:pt>
                <c:pt idx="12">
                  <c:v>Fergana region</c:v>
                </c:pt>
                <c:pt idx="13">
                  <c:v>Khorezm region</c:v>
                </c:pt>
                <c:pt idx="14">
                  <c:v>Tashkent city</c:v>
                </c:pt>
              </c:strCache>
            </c:strRef>
          </c:cat>
          <c:val>
            <c:numRef>
              <c:f>Лист1!$B$2:$B$16</c:f>
              <c:numCache>
                <c:formatCode>#,##0.00</c:formatCode>
                <c:ptCount val="15"/>
                <c:pt idx="0">
                  <c:v>35767.847000000002</c:v>
                </c:pt>
                <c:pt idx="1">
                  <c:v>6170.5709999999999</c:v>
                </c:pt>
                <c:pt idx="2">
                  <c:v>2919.3939999999998</c:v>
                </c:pt>
                <c:pt idx="3">
                  <c:v>2715.9749999999999</c:v>
                </c:pt>
                <c:pt idx="4">
                  <c:v>3430.625</c:v>
                </c:pt>
                <c:pt idx="5">
                  <c:v>2627.01</c:v>
                </c:pt>
                <c:pt idx="6">
                  <c:v>1007.5170000000001</c:v>
                </c:pt>
                <c:pt idx="7">
                  <c:v>4843.1639999999998</c:v>
                </c:pt>
                <c:pt idx="8">
                  <c:v>5936.7696299999998</c:v>
                </c:pt>
                <c:pt idx="9">
                  <c:v>6172.1497300000001</c:v>
                </c:pt>
                <c:pt idx="10">
                  <c:v>1798.5339200000001</c:v>
                </c:pt>
                <c:pt idx="11">
                  <c:v>13585.695</c:v>
                </c:pt>
                <c:pt idx="12">
                  <c:v>6122.5515200000009</c:v>
                </c:pt>
                <c:pt idx="13">
                  <c:v>1942.5733399999999</c:v>
                </c:pt>
                <c:pt idx="14">
                  <c:v>108962.87659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B-416B-86C7-1850F68552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Execution </c:v>
                </c:pt>
              </c:strCache>
            </c:strRef>
          </c:tx>
          <c:spPr>
            <a:solidFill>
              <a:srgbClr val="F6C100"/>
            </a:solidFill>
            <a:ln>
              <a:noFill/>
            </a:ln>
            <a:effectLst>
              <a:glow rad="127000">
                <a:schemeClr val="bg1"/>
              </a:glow>
              <a:softEdge rad="63500"/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7.7919457575397156E-3"/>
                  <c:y val="-0.12337836715030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6B-416B-86C7-1850F685522E}"/>
                </c:ext>
              </c:extLst>
            </c:dLbl>
            <c:dLbl>
              <c:idx val="2"/>
              <c:layout>
                <c:manualLayout>
                  <c:x val="-1.1131351082199594E-3"/>
                  <c:y val="-0.158528726095163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6B-416B-86C7-1850F685522E}"/>
                </c:ext>
              </c:extLst>
            </c:dLbl>
            <c:dLbl>
              <c:idx val="4"/>
              <c:layout>
                <c:manualLayout>
                  <c:x val="2.226270216439878E-3"/>
                  <c:y val="1.72596966391101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6B-416B-86C7-1850F685522E}"/>
                </c:ext>
              </c:extLst>
            </c:dLbl>
            <c:dLbl>
              <c:idx val="6"/>
              <c:layout>
                <c:manualLayout>
                  <c:x val="2.2262702164399188E-3"/>
                  <c:y val="-0.139742026997927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6B-416B-86C7-1850F685522E}"/>
                </c:ext>
              </c:extLst>
            </c:dLbl>
            <c:dLbl>
              <c:idx val="8"/>
              <c:layout>
                <c:manualLayout>
                  <c:x val="2.2262702164399188E-3"/>
                  <c:y val="-5.2285327571040506E-2"/>
                </c:manualLayout>
              </c:layout>
              <c:spPr>
                <a:noFill/>
                <a:ln>
                  <a:solidFill>
                    <a:schemeClr val="tx1">
                      <a:lumMod val="5000"/>
                      <a:lumOff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536B-416B-86C7-1850F685522E}"/>
                </c:ext>
              </c:extLst>
            </c:dLbl>
            <c:dLbl>
              <c:idx val="10"/>
              <c:layout>
                <c:manualLayout>
                  <c:x val="0"/>
                  <c:y val="-1.66009707964876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6B-416B-86C7-1850F685522E}"/>
                </c:ext>
              </c:extLst>
            </c:dLbl>
            <c:dLbl>
              <c:idx val="12"/>
              <c:layout>
                <c:manualLayout>
                  <c:x val="5.5656755410997969E-3"/>
                  <c:y val="-0.124480099134672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6B-416B-86C7-1850F685522E}"/>
                </c:ext>
              </c:extLst>
            </c:dLbl>
            <c:dLbl>
              <c:idx val="14"/>
              <c:layout>
                <c:manualLayout>
                  <c:x val="1.2034129949494462E-3"/>
                  <c:y val="-0.140838168391299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6B-416B-86C7-1850F685522E}"/>
                </c:ext>
              </c:extLst>
            </c:dLbl>
            <c:spPr>
              <a:noFill/>
              <a:ln>
                <a:solidFill>
                  <a:schemeClr val="tx1">
                    <a:lumMod val="5000"/>
                    <a:lumOff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Head office</c:v>
                </c:pt>
                <c:pt idx="1">
                  <c:v>Republic of Karakalpakstan</c:v>
                </c:pt>
                <c:pt idx="2">
                  <c:v>Andijan
region</c:v>
                </c:pt>
                <c:pt idx="3">
                  <c:v>Bukhara
region</c:v>
                </c:pt>
                <c:pt idx="4">
                  <c:v>Jizzakh
region</c:v>
                </c:pt>
                <c:pt idx="5">
                  <c:v>Kashkadarya
region</c:v>
                </c:pt>
                <c:pt idx="6">
                  <c:v>Navoi
region</c:v>
                </c:pt>
                <c:pt idx="7">
                  <c:v>Namangan
region</c:v>
                </c:pt>
                <c:pt idx="8">
                  <c:v>Samarkand
region</c:v>
                </c:pt>
                <c:pt idx="9">
                  <c:v>Surkhandarya region</c:v>
                </c:pt>
                <c:pt idx="10">
                  <c:v>Sirdaryo regoin</c:v>
                </c:pt>
                <c:pt idx="11">
                  <c:v>Tashkent region</c:v>
                </c:pt>
                <c:pt idx="12">
                  <c:v>Fergana region</c:v>
                </c:pt>
                <c:pt idx="13">
                  <c:v>Khorezm region</c:v>
                </c:pt>
                <c:pt idx="14">
                  <c:v>Tashkent city</c:v>
                </c:pt>
              </c:strCache>
            </c:strRef>
          </c:cat>
          <c:val>
            <c:numRef>
              <c:f>Лист1!$C$2:$C$16</c:f>
              <c:numCache>
                <c:formatCode>_-* #,##0.00\ _₽_-;\-* #,##0.00\ _₽_-;_-* "-"??\ _₽_-;_-@_-</c:formatCode>
                <c:ptCount val="15"/>
                <c:pt idx="0">
                  <c:v>157281.516</c:v>
                </c:pt>
                <c:pt idx="1">
                  <c:v>1673.57</c:v>
                </c:pt>
                <c:pt idx="2">
                  <c:v>6088.66</c:v>
                </c:pt>
                <c:pt idx="3">
                  <c:v>1564.46</c:v>
                </c:pt>
                <c:pt idx="4">
                  <c:v>716.14</c:v>
                </c:pt>
                <c:pt idx="5">
                  <c:v>1475.35</c:v>
                </c:pt>
                <c:pt idx="6">
                  <c:v>2061.64</c:v>
                </c:pt>
                <c:pt idx="7">
                  <c:v>3307.32</c:v>
                </c:pt>
                <c:pt idx="8">
                  <c:v>5186.7299999999996</c:v>
                </c:pt>
                <c:pt idx="9">
                  <c:v>8289.25</c:v>
                </c:pt>
                <c:pt idx="10">
                  <c:v>800.38</c:v>
                </c:pt>
                <c:pt idx="11">
                  <c:v>15183.9</c:v>
                </c:pt>
                <c:pt idx="12">
                  <c:v>9950.35</c:v>
                </c:pt>
                <c:pt idx="13">
                  <c:v>2555.13</c:v>
                </c:pt>
                <c:pt idx="14">
                  <c:v>116589.22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B-416B-86C7-1850F6855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082306240"/>
        <c:axId val="2082306784"/>
      </c:barChart>
      <c:catAx>
        <c:axId val="20823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2082306784"/>
        <c:crosses val="autoZero"/>
        <c:auto val="1"/>
        <c:lblAlgn val="ctr"/>
        <c:lblOffset val="100"/>
        <c:noMultiLvlLbl val="0"/>
      </c:catAx>
      <c:valAx>
        <c:axId val="20823067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8230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ln>
                  <a:noFill/>
                </a:ln>
                <a:solidFill>
                  <a:srgbClr val="002060"/>
                </a:solidFill>
                <a:latin typeface="Proxima Nova Bl" panose="02000506030000020004" pitchFamily="50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920080755760891"/>
          <c:y val="0.909471174430873"/>
          <c:w val="0.43616647838322298"/>
          <c:h val="8.6462152566457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1" i="0" u="none" strike="noStrike" kern="1200" baseline="0">
              <a:solidFill>
                <a:srgbClr val="002060"/>
              </a:solidFill>
              <a:latin typeface="Proxima Nova Bl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E9-4CFA-A025-4481D668638D}"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E9-4CFA-A025-4481D668638D}"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E9-4CFA-A025-4481D668638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Property insurance</c:v>
                </c:pt>
                <c:pt idx="1">
                  <c:v>Personal insurance</c:v>
                </c:pt>
                <c:pt idx="2">
                  <c:v>Liability insurance, including compulsory types</c:v>
                </c:pt>
              </c:strCache>
            </c:strRef>
          </c:cat>
          <c:val>
            <c:numRef>
              <c:f>Лист1!$B$2:$B$4</c:f>
              <c:numCache>
                <c:formatCode>_(* #,##0.00_);_(* \(#,##0.00\);_(* "-"??_);_(@_)</c:formatCode>
                <c:ptCount val="3"/>
                <c:pt idx="0">
                  <c:v>58372.089</c:v>
                </c:pt>
                <c:pt idx="1">
                  <c:v>912.553</c:v>
                </c:pt>
                <c:pt idx="2">
                  <c:v>7853.4040000000005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9-4CFA-A025-4481D66863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6.642512156254869E-3"/>
                  <c:y val="-1.0647888374916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E9-4CFA-A025-4481D668638D}"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E9-4CFA-A025-4481D668638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Property insurance</c:v>
                </c:pt>
                <c:pt idx="1">
                  <c:v>Personal insurance</c:v>
                </c:pt>
                <c:pt idx="2">
                  <c:v>Liability insurance, including compulsory types</c:v>
                </c:pt>
              </c:strCache>
            </c:strRef>
          </c:cat>
          <c:val>
            <c:numRef>
              <c:f>Лист1!$C$2:$C$4</c:f>
              <c:numCache>
                <c:formatCode>_(* #,##0.00_);_(* \(#,##0.00\);_(* "-"??_);_(@_)</c:formatCode>
                <c:ptCount val="3"/>
                <c:pt idx="0">
                  <c:v>102518.711</c:v>
                </c:pt>
                <c:pt idx="1">
                  <c:v>3703.8969999999999</c:v>
                </c:pt>
                <c:pt idx="2">
                  <c:v>22543.105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E9-4CFA-A025-4481D6686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35255952"/>
        <c:axId val="35253232"/>
      </c:barChart>
      <c:catAx>
        <c:axId val="3525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35253232"/>
        <c:crosses val="autoZero"/>
        <c:auto val="1"/>
        <c:lblAlgn val="ctr"/>
        <c:lblOffset val="100"/>
        <c:noMultiLvlLbl val="0"/>
      </c:catAx>
      <c:valAx>
        <c:axId val="35253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35255952"/>
        <c:crosses val="autoZero"/>
        <c:crossBetween val="between"/>
      </c:valAx>
      <c:spPr>
        <a:noFill/>
        <a:ln w="25400">
          <a:solidFill>
            <a:schemeClr val="tx1">
              <a:lumMod val="5000"/>
              <a:lumOff val="9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594372291224544"/>
          <c:y val="0.94504633370536695"/>
          <c:w val="0.41705757894292267"/>
          <c:h val="5.4953584219661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8458486769264"/>
          <c:y val="4.7940763522926359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0.10588223045497258"/>
                  <c:y val="1.4184171854085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2649510897632"/>
                      <c:h val="0.11933616586570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32F-4878-8325-1AE92A97C9FA}"/>
                </c:ext>
              </c:extLst>
            </c:dLbl>
            <c:dLbl>
              <c:idx val="1"/>
              <c:layout>
                <c:manualLayout>
                  <c:x val="-0.25390055535956979"/>
                  <c:y val="1.240959916953931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3825470319605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2F-4878-8325-1AE92A97C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128765.71400000001</c:v>
                </c:pt>
                <c:pt idx="1">
                  <c:v>67138.046000000002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2F-4878-8325-1AE92A97C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35249424"/>
        <c:axId val="35257584"/>
      </c:barChart>
      <c:catAx>
        <c:axId val="3524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35257584"/>
        <c:crosses val="autoZero"/>
        <c:auto val="1"/>
        <c:lblAlgn val="ctr"/>
        <c:lblOffset val="100"/>
        <c:noMultiLvlLbl val="0"/>
      </c:catAx>
      <c:valAx>
        <c:axId val="352575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524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6483591183039E-2"/>
          <c:y val="3.0167610770359633E-3"/>
          <c:w val="0.95030703281763396"/>
          <c:h val="0.8070759912613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Tashkent city</c:v>
                </c:pt>
              </c:strCache>
            </c:strRef>
          </c:tx>
          <c:spPr>
            <a:pattFill prst="narVert">
              <a:fgClr>
                <a:srgbClr val="F6BB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587712355620943E-3"/>
                  <c:y val="-1.14636920927366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C6-4AE0-BFD7-3194DE2B1371}"/>
                </c:ext>
              </c:extLst>
            </c:dLbl>
            <c:dLbl>
              <c:idx val="1"/>
              <c:layout>
                <c:manualLayout>
                  <c:x val="-2.2587712355620943E-3"/>
                  <c:y val="-7.179891363345589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4C6-4AE0-BFD7-3194DE2B137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 formatCode="#,##0.0">
                  <c:v>51604.15</c:v>
                </c:pt>
                <c:pt idx="1">
                  <c:v>112094.00085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C6-4AE0-BFD7-3194DE2B13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Other regions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1139864893466E-2"/>
                  <c:y val="2.111744630937277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91260547305604"/>
                      <c:h val="9.1226854969567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C6-4AE0-BFD7-3194DE2B1371}"/>
                </c:ext>
              </c:extLst>
            </c:dLbl>
            <c:dLbl>
              <c:idx val="1"/>
              <c:layout>
                <c:manualLayout>
                  <c:x val="2.0328941120058765E-2"/>
                  <c:y val="3.0167610770358527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9721932810982"/>
                      <c:h val="7.3373805439814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4C6-4AE0-BFD7-3194DE2B137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_(* #,##0.00_);_(* \(#,##0.00\);_(* "-"??_);_(@_)</c:formatCode>
                <c:ptCount val="2"/>
                <c:pt idx="0" formatCode="#,##0.0">
                  <c:v>15533.89</c:v>
                </c:pt>
                <c:pt idx="1">
                  <c:v>16671.713190999999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C6-4AE0-BFD7-3194DE2B1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5258128"/>
        <c:axId val="35258672"/>
      </c:barChart>
      <c:catAx>
        <c:axId val="3525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35258672"/>
        <c:crosses val="autoZero"/>
        <c:auto val="1"/>
        <c:lblAlgn val="ctr"/>
        <c:lblOffset val="100"/>
        <c:noMultiLvlLbl val="0"/>
      </c:catAx>
      <c:valAx>
        <c:axId val="3525867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5258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5737877792508E-3"/>
          <c:y val="9.5725499519901031E-2"/>
          <c:w val="0.94618871045308373"/>
          <c:h val="0.767589497786434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F9CF49"/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2FD-46B0-B7FB-33BBD8DE476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2FD-46B0-B7FB-33BBD8DE4768}"/>
              </c:ext>
            </c:extLst>
          </c:dPt>
          <c:dLbls>
            <c:dLbl>
              <c:idx val="0"/>
              <c:layout>
                <c:manualLayout>
                  <c:x val="-4.011141286015641E-3"/>
                  <c:y val="0.162652509384811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36B4B2-636F-4590-8658-E61167540020}" type="VALUE">
                      <a:rPr lang="en-US" b="1" smtClean="0"/>
                      <a:pPr>
                        <a:defRPr b="1"/>
                      </a:pPr>
                      <a:t>[ЗНАЧЕНИЕ]</a:t>
                    </a:fld>
                    <a:endParaRPr lang="en-US" b="1" baseline="0" dirty="0"/>
                  </a:p>
                  <a:p>
                    <a:pPr>
                      <a:defRPr b="1"/>
                    </a:pPr>
                    <a:r>
                      <a:rPr lang="en-US" b="1" baseline="0" dirty="0"/>
                      <a:t> </a:t>
                    </a:r>
                    <a:fld id="{EF2D9920-5578-411A-BF83-846C69716365}" type="PERCENTAGE">
                      <a:rPr lang="en-US" b="1" baseline="0"/>
                      <a:pPr>
                        <a:defRPr b="1"/>
                      </a:pPr>
                      <a:t>[ПРОЦЕНТ]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39256575999773"/>
                      <c:h val="0.197341151533760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FD-46B0-B7FB-33BBD8DE4768}"/>
                </c:ext>
              </c:extLst>
            </c:dLbl>
            <c:dLbl>
              <c:idx val="1"/>
              <c:layout>
                <c:manualLayout>
                  <c:x val="1.5126107873955959E-7"/>
                  <c:y val="-7.14828498132942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322C61-6BD8-420F-9FA4-1E1B980C618F}" type="VALUE">
                      <a:rPr lang="en-US" smtClean="0"/>
                      <a:pPr>
                        <a:defRPr b="1"/>
                      </a:pPr>
                      <a:t>[ЗНАЧЕНИЕ]</a:t>
                    </a:fld>
                    <a:endParaRPr lang="en-US" dirty="0"/>
                  </a:p>
                  <a:p>
                    <a:pPr>
                      <a:defRPr b="1"/>
                    </a:pPr>
                    <a:r>
                      <a:rPr lang="en-US" baseline="0" dirty="0"/>
                      <a:t> </a:t>
                    </a:r>
                    <a:fld id="{11AF8B93-248F-4EC5-912D-B7EF316042F4}" type="PERCENTAGE">
                      <a:rPr lang="en-US" baseline="0"/>
                      <a:pPr>
                        <a:defRPr b="1"/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02272606951406"/>
                      <c:h val="0.17218292211844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FD-46B0-B7FB-33BBD8DE4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Tashkent city</c:v>
                </c:pt>
                <c:pt idx="1">
                  <c:v>Other regions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4217</c:v>
                </c:pt>
                <c:pt idx="1">
                  <c:v>1343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D-46B0-B7FB-33BBD8DE4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81709161809796"/>
          <c:y val="0.85083309396697737"/>
          <c:w val="0.70816158203842405"/>
          <c:h val="8.8951550649371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380755527469535E-3"/>
          <c:y val="0.1262141586104514"/>
          <c:w val="0.94618871045308373"/>
          <c:h val="0.767589497786434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46B-49B0-94AB-B2E825554100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46B-49B0-94AB-B2E825554100}"/>
              </c:ext>
            </c:extLst>
          </c:dPt>
          <c:dLbls>
            <c:dLbl>
              <c:idx val="0"/>
              <c:layout>
                <c:manualLayout>
                  <c:x val="-7.724532536481904E-2"/>
                  <c:y val="0.16011862070150265"/>
                </c:manualLayout>
              </c:layout>
              <c:tx>
                <c:rich>
                  <a:bodyPr/>
                  <a:lstStyle/>
                  <a:p>
                    <a:fld id="{AB9120D8-F346-4DF2-817C-3D1FD7A1FF5F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baseline="0" dirty="0"/>
                      <a:t> </a:t>
                    </a:r>
                    <a:fld id="{6BA937C5-9106-4116-A7C3-61A991B3C1BF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6B-49B0-94AB-B2E825554100}"/>
                </c:ext>
              </c:extLst>
            </c:dLbl>
            <c:dLbl>
              <c:idx val="1"/>
              <c:layout>
                <c:manualLayout>
                  <c:x val="0.13136343891737964"/>
                  <c:y val="-0.11990268120579105"/>
                </c:manualLayout>
              </c:layout>
              <c:tx>
                <c:rich>
                  <a:bodyPr/>
                  <a:lstStyle/>
                  <a:p>
                    <a:fld id="{184A1149-3DBA-4B4A-8C5B-2B5E31F92B27}" type="VALUE">
                      <a:rPr lang="en-US" smtClean="0"/>
                      <a:pPr/>
                      <a:t>[ЗНАЧЕНИЕ]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6241CF5C-90CA-4352-8C45-2C97B7F1DC17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6B-49B0-94AB-B2E825554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Tashkent city</c:v>
                </c:pt>
                <c:pt idx="1">
                  <c:v>Other regions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6492</c:v>
                </c:pt>
                <c:pt idx="1">
                  <c:v>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6B-49B0-94AB-B2E825554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07115065089183E-2"/>
          <c:y val="1.7918049846224682E-2"/>
          <c:w val="0.84471402764254766"/>
          <c:h val="0.78930386636187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69696"/>
            </a:solidFill>
            <a:ln>
              <a:solidFill>
                <a:srgbClr val="FAC2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7-4E74-9DC1-73881B7259D4}"/>
              </c:ext>
            </c:extLst>
          </c:dPt>
          <c:dPt>
            <c:idx val="1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7-4E74-9DC1-73881B7259D4}"/>
              </c:ext>
            </c:extLst>
          </c:dPt>
          <c:dPt>
            <c:idx val="2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27-4E74-9DC1-73881B7259D4}"/>
              </c:ext>
            </c:extLst>
          </c:dPt>
          <c:dPt>
            <c:idx val="3"/>
            <c:invertIfNegative val="0"/>
            <c:bubble3D val="0"/>
            <c:spPr>
              <a:solidFill>
                <a:srgbClr val="969696"/>
              </a:solidFill>
              <a:ln>
                <a:solidFill>
                  <a:srgbClr val="FAC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27-4E74-9DC1-73881B7259D4}"/>
              </c:ext>
            </c:extLst>
          </c:dPt>
          <c:dLbls>
            <c:dLbl>
              <c:idx val="3"/>
              <c:layout>
                <c:manualLayout>
                  <c:x val="2.5028721443237931E-3"/>
                  <c:y val="9.8113364971674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D27-4E74-9DC1-73881B7259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Voluntary insurance</c:v>
                </c:pt>
                <c:pt idx="1">
                  <c:v>Voluntary personal insurance</c:v>
                </c:pt>
                <c:pt idx="2">
                  <c:v>Сompulsory types of insurance</c:v>
                </c:pt>
                <c:pt idx="3">
                  <c:v>Credit insurance (financial risks)</c:v>
                </c:pt>
              </c:strCache>
            </c:strRef>
          </c:cat>
          <c:val>
            <c:numRef>
              <c:f>Лист1!$B$2:$B$5</c:f>
              <c:numCache>
                <c:formatCode>#,##0.00_ ;\-#,##0.00\ </c:formatCode>
                <c:ptCount val="4"/>
                <c:pt idx="0">
                  <c:v>18049.490000000002</c:v>
                </c:pt>
                <c:pt idx="1">
                  <c:v>3703.8969999999999</c:v>
                </c:pt>
                <c:pt idx="2">
                  <c:v>22543.105</c:v>
                </c:pt>
                <c:pt idx="3">
                  <c:v>84469.517999999996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27-4E74-9DC1-73881B7259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Voluntary insurance</c:v>
                </c:pt>
                <c:pt idx="1">
                  <c:v>Voluntary personal insurance</c:v>
                </c:pt>
                <c:pt idx="2">
                  <c:v>Сompulsory types of insurance</c:v>
                </c:pt>
                <c:pt idx="3">
                  <c:v>Credit insurance (financial risks)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14B5-4C3A-914E-F62C28218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35259760"/>
        <c:axId val="35260304"/>
      </c:barChart>
      <c:catAx>
        <c:axId val="3525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60304"/>
        <c:crosses val="autoZero"/>
        <c:auto val="1"/>
        <c:lblAlgn val="ctr"/>
        <c:lblOffset val="100"/>
        <c:noMultiLvlLbl val="0"/>
      </c:catAx>
      <c:valAx>
        <c:axId val="352603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_ ;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5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03228568696267E-2"/>
          <c:y val="2.6161812966820755E-2"/>
          <c:w val="0.97466505546456195"/>
          <c:h val="0.69698309538630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Лист1!$B$1:$C$1</c:f>
              <c:strCache>
                <c:ptCount val="1"/>
                <c:pt idx="0">
                  <c:v>III quater 2022 III quater 2023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softEdge rad="63500"/>
            </a:effectLst>
            <a:scene3d>
              <a:camera prst="orthographicFront"/>
              <a:lightRig rig="balanced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0C-43B8-BF14-E78D258923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0C-43B8-BF14-E78D258923BF}"/>
              </c:ext>
            </c:extLst>
          </c:dPt>
          <c:dLbls>
            <c:dLbl>
              <c:idx val="4"/>
              <c:layout>
                <c:manualLayout>
                  <c:x val="0"/>
                  <c:y val="-1.84926232221086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0C-43B8-BF14-E78D258923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roxima Nova Rg" panose="02000506030000020004" pitchFamily="50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Republic of Karakalpakstan</c:v>
                </c:pt>
                <c:pt idx="1">
                  <c:v>Andijan
region</c:v>
                </c:pt>
                <c:pt idx="2">
                  <c:v>Bukhara
region</c:v>
                </c:pt>
                <c:pt idx="3">
                  <c:v>Jizzakh
region</c:v>
                </c:pt>
                <c:pt idx="4">
                  <c:v>Kashkadarya
region</c:v>
                </c:pt>
                <c:pt idx="5">
                  <c:v>Navoi
region</c:v>
                </c:pt>
                <c:pt idx="6">
                  <c:v>Namangan
region</c:v>
                </c:pt>
                <c:pt idx="7">
                  <c:v>Samarkand
region</c:v>
                </c:pt>
                <c:pt idx="8">
                  <c:v>Surkhandarya region</c:v>
                </c:pt>
                <c:pt idx="9">
                  <c:v>Sirdaryo regoin</c:v>
                </c:pt>
                <c:pt idx="10">
                  <c:v>Tashkent region</c:v>
                </c:pt>
                <c:pt idx="11">
                  <c:v>Fergana region</c:v>
                </c:pt>
                <c:pt idx="12">
                  <c:v>Khorezm region</c:v>
                </c:pt>
                <c:pt idx="13">
                  <c:v>Tashkent city</c:v>
                </c:pt>
              </c:strCache>
            </c:strRef>
          </c:cat>
          <c:val>
            <c:numRef>
              <c:f>Лист1!$B$2:$B$16</c:f>
              <c:numCache>
                <c:formatCode>#,##0.00</c:formatCode>
                <c:ptCount val="15"/>
                <c:pt idx="0">
                  <c:v>1501.1949999999999</c:v>
                </c:pt>
                <c:pt idx="1">
                  <c:v>180.34800000000001</c:v>
                </c:pt>
                <c:pt idx="2">
                  <c:v>259.55099999999999</c:v>
                </c:pt>
                <c:pt idx="3">
                  <c:v>191.29</c:v>
                </c:pt>
                <c:pt idx="4">
                  <c:v>117.17</c:v>
                </c:pt>
                <c:pt idx="5">
                  <c:v>71.727999999999994</c:v>
                </c:pt>
                <c:pt idx="6">
                  <c:v>200.941</c:v>
                </c:pt>
                <c:pt idx="7">
                  <c:v>356.94600000000003</c:v>
                </c:pt>
                <c:pt idx="8">
                  <c:v>2946.1990000000001</c:v>
                </c:pt>
                <c:pt idx="9">
                  <c:v>194.66399999999999</c:v>
                </c:pt>
                <c:pt idx="10">
                  <c:v>3215.0320000000002</c:v>
                </c:pt>
                <c:pt idx="11">
                  <c:v>1429.6569999999999</c:v>
                </c:pt>
                <c:pt idx="12">
                  <c:v>30.916</c:v>
                </c:pt>
                <c:pt idx="13">
                  <c:v>36736.71555500001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C-43B8-BF14-E78D258923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III quater 2023</c:v>
                </c:pt>
              </c:strCache>
            </c:strRef>
          </c:tx>
          <c:spPr>
            <a:solidFill>
              <a:srgbClr val="FFCE33"/>
            </a:solidFill>
            <a:ln>
              <a:noFill/>
            </a:ln>
            <a:effectLst>
              <a:softEdge rad="63500"/>
            </a:effectLst>
          </c:spPr>
          <c:invertIfNegative val="0"/>
          <c:dLbls>
            <c:dLbl>
              <c:idx val="1"/>
              <c:layout>
                <c:manualLayout>
                  <c:x val="-2.2698807821079775E-3"/>
                  <c:y val="-0.129521187414777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7C-4910-9790-70154C9D4721}"/>
                </c:ext>
              </c:extLst>
            </c:dLbl>
            <c:dLbl>
              <c:idx val="3"/>
              <c:layout>
                <c:manualLayout>
                  <c:x val="2.2698807821079775E-3"/>
                  <c:y val="-0.13271171337149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7C-4910-9790-70154C9D4721}"/>
                </c:ext>
              </c:extLst>
            </c:dLbl>
            <c:dLbl>
              <c:idx val="4"/>
              <c:layout>
                <c:manualLayout>
                  <c:x val="-3.4048211731620079E-3"/>
                  <c:y val="-0.262663147160745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0C-43B8-BF14-E78D258923BF}"/>
                </c:ext>
              </c:extLst>
            </c:dLbl>
            <c:dLbl>
              <c:idx val="5"/>
              <c:layout>
                <c:manualLayout>
                  <c:x val="-4.1614000276830662E-17"/>
                  <c:y val="-0.17340396257816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7C-4910-9790-70154C9D4721}"/>
                </c:ext>
              </c:extLst>
            </c:dLbl>
            <c:dLbl>
              <c:idx val="7"/>
              <c:layout>
                <c:manualLayout>
                  <c:x val="1.1349403910539888E-3"/>
                  <c:y val="-0.1302338565672716"/>
                </c:manualLayout>
              </c:layout>
              <c:numFmt formatCode="#,##0.0" sourceLinked="0"/>
              <c:spPr>
                <a:solidFill>
                  <a:srgbClr val="F9CF49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00C-43B8-BF14-E78D258923BF}"/>
                </c:ext>
              </c:extLst>
            </c:dLbl>
            <c:dLbl>
              <c:idx val="9"/>
              <c:layout>
                <c:manualLayout>
                  <c:x val="-1.1349403910539888E-3"/>
                  <c:y val="-0.150030624484044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7C-4910-9790-70154C9D4721}"/>
                </c:ext>
              </c:extLst>
            </c:dLbl>
            <c:dLbl>
              <c:idx val="11"/>
              <c:layout>
                <c:manualLayout>
                  <c:x val="5.6747019552699438E-3"/>
                  <c:y val="-6.11877372355864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7C-4910-9790-70154C9D4721}"/>
                </c:ext>
              </c:extLst>
            </c:dLbl>
            <c:dLbl>
              <c:idx val="13"/>
              <c:layout>
                <c:manualLayout>
                  <c:x val="-1.1349403910539888E-3"/>
                  <c:y val="-0.104581209048470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7C-4910-9790-70154C9D4721}"/>
                </c:ext>
              </c:extLst>
            </c:dLbl>
            <c:numFmt formatCode="#,##0.0" sourceLinked="0"/>
            <c:spPr>
              <a:solidFill>
                <a:srgbClr val="F9CF49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Republic of Karakalpakstan</c:v>
                </c:pt>
                <c:pt idx="1">
                  <c:v>Andijan
region</c:v>
                </c:pt>
                <c:pt idx="2">
                  <c:v>Bukhara
region</c:v>
                </c:pt>
                <c:pt idx="3">
                  <c:v>Jizzakh
region</c:v>
                </c:pt>
                <c:pt idx="4">
                  <c:v>Kashkadarya
region</c:v>
                </c:pt>
                <c:pt idx="5">
                  <c:v>Navoi
region</c:v>
                </c:pt>
                <c:pt idx="6">
                  <c:v>Namangan
region</c:v>
                </c:pt>
                <c:pt idx="7">
                  <c:v>Samarkand
region</c:v>
                </c:pt>
                <c:pt idx="8">
                  <c:v>Surkhandarya region</c:v>
                </c:pt>
                <c:pt idx="9">
                  <c:v>Sirdaryo regoin</c:v>
                </c:pt>
                <c:pt idx="10">
                  <c:v>Tashkent region</c:v>
                </c:pt>
                <c:pt idx="11">
                  <c:v>Fergana region</c:v>
                </c:pt>
                <c:pt idx="12">
                  <c:v>Khorezm region</c:v>
                </c:pt>
                <c:pt idx="13">
                  <c:v>Tashkent city</c:v>
                </c:pt>
              </c:strCache>
            </c:strRef>
          </c:cat>
          <c:val>
            <c:numRef>
              <c:f>Лист1!$C$2:$C$16</c:f>
              <c:numCache>
                <c:formatCode>#,##0.00</c:formatCode>
                <c:ptCount val="15"/>
                <c:pt idx="0">
                  <c:v>1381.5740000000001</c:v>
                </c:pt>
                <c:pt idx="1">
                  <c:v>236.447</c:v>
                </c:pt>
                <c:pt idx="2">
                  <c:v>346.82900000000001</c:v>
                </c:pt>
                <c:pt idx="3">
                  <c:v>338.137</c:v>
                </c:pt>
                <c:pt idx="4">
                  <c:v>204.428</c:v>
                </c:pt>
                <c:pt idx="5">
                  <c:v>282.78100000000001</c:v>
                </c:pt>
                <c:pt idx="6">
                  <c:v>225.953</c:v>
                </c:pt>
                <c:pt idx="7">
                  <c:v>452.24400000000003</c:v>
                </c:pt>
                <c:pt idx="8">
                  <c:v>494.66800000000001</c:v>
                </c:pt>
                <c:pt idx="9">
                  <c:v>424.14699999999999</c:v>
                </c:pt>
                <c:pt idx="10">
                  <c:v>6293.7669999999998</c:v>
                </c:pt>
                <c:pt idx="11">
                  <c:v>767.15700000000004</c:v>
                </c:pt>
                <c:pt idx="12">
                  <c:v>325.58499999999998</c:v>
                </c:pt>
                <c:pt idx="13">
                  <c:v>81729.16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0C-43B8-BF14-E78D2589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35262480"/>
        <c:axId val="35263024"/>
      </c:barChart>
      <c:catAx>
        <c:axId val="3526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35263024"/>
        <c:crosses val="autoZero"/>
        <c:auto val="1"/>
        <c:lblAlgn val="ctr"/>
        <c:lblOffset val="100"/>
        <c:noMultiLvlLbl val="0"/>
      </c:catAx>
      <c:valAx>
        <c:axId val="35263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26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ln>
                  <a:noFill/>
                </a:ln>
                <a:solidFill>
                  <a:srgbClr val="002060"/>
                </a:solidFill>
                <a:latin typeface="Proxima Nova Bl" panose="02000506030000020004" pitchFamily="50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50268960749449"/>
          <c:y val="0.91568785513904927"/>
          <c:w val="0.19850468995199133"/>
          <c:h val="5.0918715977470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1" i="0" u="none" strike="noStrike" kern="1200" baseline="0">
              <a:solidFill>
                <a:srgbClr val="002060"/>
              </a:solidFill>
              <a:latin typeface="Proxima Nova Bl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rgbClr val="FAC200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125462525847506E-2"/>
                  <c:y val="-9.9303701213147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9468896351723"/>
                      <c:h val="0.12307038703682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4D2-4FEC-AA5D-AF2D4FB0E856}"/>
                </c:ext>
              </c:extLst>
            </c:dLbl>
            <c:dLbl>
              <c:idx val="1"/>
              <c:layout>
                <c:manualLayout>
                  <c:x val="-1.1444867536923014E-2"/>
                  <c:y val="6.620246747543145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597491604307802"/>
                      <c:h val="0.12307038703682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0AA-494F-8258-0110AF1E6FB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_-* #,##0.00\ _₽_-;\-* #,##0.00\ _₽_-;_-* "-"??\ _₽_-;_-@_-</c:formatCode>
                <c:ptCount val="2"/>
                <c:pt idx="0">
                  <c:v>163072.685</c:v>
                </c:pt>
                <c:pt idx="1">
                  <c:v>236466.62299999999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A-494F-8258-0110AF1E6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5247792"/>
        <c:axId val="131098496"/>
      </c:barChart>
      <c:catAx>
        <c:axId val="3524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98496"/>
        <c:crosses val="autoZero"/>
        <c:auto val="1"/>
        <c:lblAlgn val="ctr"/>
        <c:lblOffset val="100"/>
        <c:noMultiLvlLbl val="0"/>
      </c:catAx>
      <c:valAx>
        <c:axId val="131098496"/>
        <c:scaling>
          <c:orientation val="minMax"/>
        </c:scaling>
        <c:delete val="0"/>
        <c:axPos val="l"/>
        <c:numFmt formatCode="_-* #,##0.00\ _₽_-;\-* #,##0.0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4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9.2249202625494069E-3"/>
                  <c:y val="-0.30475443223688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6C-4BD0-B5BC-E685DAAC6380}"/>
                </c:ext>
              </c:extLst>
            </c:dLbl>
            <c:dLbl>
              <c:idx val="1"/>
              <c:layout>
                <c:manualLayout>
                  <c:x val="6.1499468416996422E-3"/>
                  <c:y val="-0.40316553799245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C-4BD0-B5BC-E685DAAC63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_-* #,##0.00\ _₽_-;\-* #,##0.00\ _₽_-;_-* "-"??\ _₽_-;_-@_-</c:formatCode>
                <c:ptCount val="2"/>
                <c:pt idx="0">
                  <c:v>59428</c:v>
                </c:pt>
                <c:pt idx="1">
                  <c:v>90655.5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C-4BD0-B5BC-E685DAAC6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131099040"/>
        <c:axId val="131106656"/>
      </c:barChart>
      <c:catAx>
        <c:axId val="13109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06656"/>
        <c:crosses val="autoZero"/>
        <c:auto val="1"/>
        <c:lblAlgn val="ctr"/>
        <c:lblOffset val="100"/>
        <c:noMultiLvlLbl val="0"/>
      </c:catAx>
      <c:valAx>
        <c:axId val="131106656"/>
        <c:scaling>
          <c:orientation val="minMax"/>
          <c:max val="85000"/>
          <c:min val="15000"/>
        </c:scaling>
        <c:delete val="0"/>
        <c:axPos val="l"/>
        <c:numFmt formatCode="_-* #,##0.00\ _₽_-;\-* #,##0.0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9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7883788764338"/>
          <c:y val="7.3157069041301384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bg1">
                    <a:lumMod val="75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F4C-4FCD-90DF-715F91818F68}"/>
              </c:ext>
            </c:extLst>
          </c:dPt>
          <c:dLbls>
            <c:dLbl>
              <c:idx val="0"/>
              <c:layout>
                <c:manualLayout>
                  <c:x val="-0.59214787377694145"/>
                  <c:y val="4.72805728469531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dirty="0"/>
                      <a:t>332,823.6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2660142557709"/>
                      <c:h val="0.13824839500449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966-4B10-BD9E-57A4B98F9629}"/>
                </c:ext>
              </c:extLst>
            </c:dLbl>
            <c:dLbl>
              <c:idx val="1"/>
              <c:layout>
                <c:manualLayout>
                  <c:x val="-0.28966443323518437"/>
                  <c:y val="3.15216228578860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150 159.5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777627849284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4C-4FCD-90DF-715F91818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year</c:v>
                </c:pt>
                <c:pt idx="1">
                  <c:v>2022 year</c:v>
                </c:pt>
              </c:strCache>
            </c:strRef>
          </c:cat>
          <c:val>
            <c:numRef>
              <c:f>Лист1!$B$2:$B$3</c:f>
              <c:numCache>
                <c:formatCode>#\ ##0.0_ ;\-#\ ##0.0\ </c:formatCode>
                <c:ptCount val="2"/>
                <c:pt idx="0">
                  <c:v>332823.59999999998</c:v>
                </c:pt>
                <c:pt idx="1">
                  <c:v>150159.5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C-4FCD-90DF-715F91818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35255408"/>
        <c:axId val="35257040"/>
      </c:barChart>
      <c:catAx>
        <c:axId val="3525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35257040"/>
        <c:crosses val="autoZero"/>
        <c:auto val="1"/>
        <c:lblAlgn val="ctr"/>
        <c:lblOffset val="100"/>
        <c:noMultiLvlLbl val="0"/>
      </c:catAx>
      <c:valAx>
        <c:axId val="35257040"/>
        <c:scaling>
          <c:orientation val="minMax"/>
        </c:scaling>
        <c:delete val="1"/>
        <c:axPos val="b"/>
        <c:numFmt formatCode="#\ ##0.0_ ;\-#\ ##0.0\ " sourceLinked="1"/>
        <c:majorTickMark val="none"/>
        <c:minorTickMark val="none"/>
        <c:tickLblPos val="nextTo"/>
        <c:crossAx val="3525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15407868807906E-2"/>
          <c:y val="2.0937372489970716E-2"/>
          <c:w val="0.92077853649283015"/>
          <c:h val="0.49370326136802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9973342002538552E-3"/>
                  <c:y val="-3.917337567641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38-4A3A-A3EC-F375116A7D3D}"/>
                </c:ext>
              </c:extLst>
            </c:dLbl>
            <c:dLbl>
              <c:idx val="1"/>
              <c:layout>
                <c:manualLayout>
                  <c:x val="8.4778420773516782E-3"/>
                  <c:y val="-4.756767046422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38-4A3A-A3EC-F375116A7D3D}"/>
                </c:ext>
              </c:extLst>
            </c:dLbl>
            <c:dLbl>
              <c:idx val="2"/>
              <c:layout>
                <c:manualLayout>
                  <c:x val="3.5122488606171239E-2"/>
                  <c:y val="-6.155816177722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38-4A3A-A3EC-F375116A7D3D}"/>
                </c:ext>
              </c:extLst>
            </c:dLbl>
            <c:dLbl>
              <c:idx val="3"/>
              <c:layout>
                <c:manualLayout>
                  <c:x val="1.2111202967645167E-2"/>
                  <c:y val="-2.798098262601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38-4A3A-A3EC-F375116A7D3D}"/>
                </c:ext>
              </c:extLst>
            </c:dLbl>
            <c:dLbl>
              <c:idx val="4"/>
              <c:layout>
                <c:manualLayout>
                  <c:x val="1.4533443561174217E-2"/>
                  <c:y val="-4.197147393901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38-4A3A-A3EC-F375116A7D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Securities</c:v>
                </c:pt>
                <c:pt idx="1">
                  <c:v>Deposits with credit institutions</c:v>
                </c:pt>
                <c:pt idx="2">
                  <c:v>Loans</c:v>
                </c:pt>
                <c:pt idx="3">
                  <c:v>Real estate</c:v>
                </c:pt>
                <c:pt idx="4">
                  <c:v>Bonds</c:v>
                </c:pt>
              </c:strCache>
            </c:strRef>
          </c:cat>
          <c:val>
            <c:numRef>
              <c:f>Лист1!$B$2:$B$6</c:f>
              <c:numCache>
                <c:formatCode>_-* #,##0.00\ _₽_-;\-* #,##0.00\ _₽_-;_-* "-"??\ _₽_-;_-@_-</c:formatCode>
                <c:ptCount val="5"/>
                <c:pt idx="0">
                  <c:v>82006.115999999995</c:v>
                </c:pt>
                <c:pt idx="1">
                  <c:v>90655.45</c:v>
                </c:pt>
                <c:pt idx="2">
                  <c:v>799.18</c:v>
                </c:pt>
                <c:pt idx="3">
                  <c:v>59951.050999999999</c:v>
                </c:pt>
                <c:pt idx="4">
                  <c:v>3054.84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38-4A3A-A3EC-F375116A7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101216"/>
        <c:axId val="131113184"/>
        <c:axId val="0"/>
      </c:bar3DChart>
      <c:catAx>
        <c:axId val="13110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13184"/>
        <c:crosses val="autoZero"/>
        <c:auto val="1"/>
        <c:lblAlgn val="ctr"/>
        <c:lblOffset val="100"/>
        <c:noMultiLvlLbl val="0"/>
      </c:catAx>
      <c:valAx>
        <c:axId val="13111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₽_-;\-* #,##0.0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0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31.12.2022 year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68308930317842E-2"/>
                  <c:y val="4.9587128587038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2A-4E63-B5B5-45C6C366A58B}"/>
                </c:ext>
              </c:extLst>
            </c:dLbl>
            <c:dLbl>
              <c:idx val="1"/>
              <c:layout>
                <c:manualLayout>
                  <c:x val="-2.9946556006822996E-2"/>
                  <c:y val="1.01260655291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2A-4E63-B5B5-45C6C366A58B}"/>
                </c:ext>
              </c:extLst>
            </c:dLbl>
            <c:dLbl>
              <c:idx val="2"/>
              <c:layout>
                <c:manualLayout>
                  <c:x val="-1.5027816251222488E-2"/>
                  <c:y val="-9.0908685558010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2A-4E63-B5B5-45C6C366A58B}"/>
                </c:ext>
              </c:extLst>
            </c:dLbl>
            <c:dLbl>
              <c:idx val="3"/>
              <c:layout>
                <c:manualLayout>
                  <c:x val="-2.2541724376833733E-2"/>
                  <c:y val="1.239678214675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2A-4E63-B5B5-45C6C366A58B}"/>
                </c:ext>
              </c:extLst>
            </c:dLbl>
            <c:dLbl>
              <c:idx val="4"/>
              <c:layout>
                <c:manualLayout>
                  <c:x val="-1.9321478037286059E-2"/>
                  <c:y val="7.438069288055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2A-4E63-B5B5-45C6C366A58B}"/>
                </c:ext>
              </c:extLst>
            </c:dLbl>
            <c:dLbl>
              <c:idx val="5"/>
              <c:layout>
                <c:manualLayout>
                  <c:x val="-1.6101231697738538E-2"/>
                  <c:y val="2.479356429351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2A-4E63-B5B5-45C6C366A58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Assets</c:v>
                </c:pt>
                <c:pt idx="1">
                  <c:v>Residual (balance sheet)
cost of fixed assets</c:v>
                </c:pt>
                <c:pt idx="2">
                  <c:v>Debtors</c:v>
                </c:pt>
                <c:pt idx="3">
                  <c:v>Sources
own funds</c:v>
                </c:pt>
                <c:pt idx="4">
                  <c:v>Insurance
reserves</c:v>
                </c:pt>
                <c:pt idx="5">
                  <c:v>Authorized capital</c:v>
                </c:pt>
              </c:strCache>
            </c:strRef>
          </c:cat>
          <c:val>
            <c:numRef>
              <c:f>Лист1!$B$2:$B$7</c:f>
              <c:numCache>
                <c:formatCode>_-* #,##0.00\ _₽_-;\-* #,##0.00\ _₽_-;_-* "-"??\ _₽_-;_-@_-</c:formatCode>
                <c:ptCount val="6"/>
                <c:pt idx="0">
                  <c:v>218028.62</c:v>
                </c:pt>
                <c:pt idx="1">
                  <c:v>36409.72</c:v>
                </c:pt>
                <c:pt idx="2">
                  <c:v>16862.88</c:v>
                </c:pt>
                <c:pt idx="3">
                  <c:v>55111.62</c:v>
                </c:pt>
                <c:pt idx="4">
                  <c:v>106690.75199999999</c:v>
                </c:pt>
                <c:pt idx="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2A-4E63-B5B5-45C6C366A5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31.12.2023 year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Assets</c:v>
                </c:pt>
                <c:pt idx="1">
                  <c:v>Residual (balance sheet)
cost of fixed assets</c:v>
                </c:pt>
                <c:pt idx="2">
                  <c:v>Debtors</c:v>
                </c:pt>
                <c:pt idx="3">
                  <c:v>Sources
own funds</c:v>
                </c:pt>
                <c:pt idx="4">
                  <c:v>Insurance
reserves</c:v>
                </c:pt>
                <c:pt idx="5">
                  <c:v>Authorized capital</c:v>
                </c:pt>
              </c:strCache>
            </c:strRef>
          </c:cat>
          <c:val>
            <c:numRef>
              <c:f>Лист1!$C$2:$C$7</c:f>
              <c:numCache>
                <c:formatCode>_-* #,##0.00\ _₽_-;\-* #,##0.00\ _₽_-;_-* "-"??\ _₽_-;_-@_-</c:formatCode>
                <c:ptCount val="6"/>
                <c:pt idx="0">
                  <c:v>298405.17300000001</c:v>
                </c:pt>
                <c:pt idx="1">
                  <c:v>66597.807000000001</c:v>
                </c:pt>
                <c:pt idx="2">
                  <c:v>20919.636999999999</c:v>
                </c:pt>
                <c:pt idx="3">
                  <c:v>86309.941999999995</c:v>
                </c:pt>
                <c:pt idx="4">
                  <c:v>164270.75200000001</c:v>
                </c:pt>
                <c:pt idx="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2A-4E63-B5B5-45C6C366A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131102848"/>
        <c:axId val="131109376"/>
      </c:barChart>
      <c:catAx>
        <c:axId val="1311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31109376"/>
        <c:crosses val="autoZero"/>
        <c:auto val="1"/>
        <c:lblAlgn val="ctr"/>
        <c:lblOffset val="100"/>
        <c:noMultiLvlLbl val="0"/>
      </c:catAx>
      <c:valAx>
        <c:axId val="1311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-* #,##0.00\ _₽_-;\-* #,##0.0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311028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446996562450424"/>
          <c:y val="7.4792227002846573E-2"/>
          <c:w val="0.41402419816500052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55752723642301E-2"/>
          <c:y val="3.7344383920582903E-2"/>
          <c:w val="0.94568849455271542"/>
          <c:h val="0.75398979431718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Tashkent city</c:v>
                </c:pt>
              </c:strCache>
            </c:strRef>
          </c:tx>
          <c:spPr>
            <a:pattFill prst="narVert">
              <a:fgClr>
                <a:srgbClr val="F6BB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748191722335867E-3"/>
                  <c:y val="-1.357977597112727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5E-458B-BD75-5CF29702D8DD}"/>
                </c:ext>
              </c:extLst>
            </c:dLbl>
            <c:dLbl>
              <c:idx val="1"/>
              <c:layout>
                <c:manualLayout>
                  <c:x val="-4.1967981481992649E-2"/>
                  <c:y val="1.0049034218629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5E-458B-BD75-5CF29702D8D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year</c:v>
                </c:pt>
                <c:pt idx="1">
                  <c:v>2023 year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89169</c:v>
                </c:pt>
                <c:pt idx="1">
                  <c:v>273970.7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E-458B-BD75-5CF29702D8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Other regions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12334847335790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5E-458B-BD75-5CF29702D8DD}"/>
                </c:ext>
              </c:extLst>
            </c:dLbl>
            <c:dLbl>
              <c:idx val="1"/>
              <c:layout>
                <c:manualLayout>
                  <c:x val="4.937409586116691E-3"/>
                  <c:y val="2.00980684372591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5E-458B-BD75-5CF29702D8D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year</c:v>
                </c:pt>
                <c:pt idx="1">
                  <c:v>2023 year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60990.5</c:v>
                </c:pt>
                <c:pt idx="1">
                  <c:v>58852.899999999965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5E-458B-BD75-5CF29702D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5256496"/>
        <c:axId val="35251600"/>
      </c:barChart>
      <c:catAx>
        <c:axId val="3525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35251600"/>
        <c:crosses val="autoZero"/>
        <c:auto val="1"/>
        <c:lblAlgn val="ctr"/>
        <c:lblOffset val="100"/>
        <c:noMultiLvlLbl val="0"/>
      </c:catAx>
      <c:valAx>
        <c:axId val="3525160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352564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1124025620973E-2"/>
          <c:y val="0.20140975076387813"/>
          <c:w val="0.94618871045308373"/>
          <c:h val="0.767589497786434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3rd quarter 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FAC200"/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180-47A4-8316-7AC647582470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180-47A4-8316-7AC647582470}"/>
              </c:ext>
            </c:extLst>
          </c:dPt>
          <c:dLbls>
            <c:dLbl>
              <c:idx val="0"/>
              <c:layout>
                <c:manualLayout>
                  <c:x val="-1.1389666770873325E-2"/>
                  <c:y val="-0.155713896091171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25011710869767"/>
                      <c:h val="0.19800084748847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80-47A4-8316-7AC647582470}"/>
                </c:ext>
              </c:extLst>
            </c:dLbl>
            <c:dLbl>
              <c:idx val="1"/>
              <c:layout>
                <c:manualLayout>
                  <c:x val="4.1926399288005527E-3"/>
                  <c:y val="0.130235181943548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E67E8A2-EF12-47C9-9E11-312887F941F0}" type="VALUE">
                      <a:rPr lang="en-US" b="1" smtClean="0"/>
                      <a:pPr>
                        <a:defRPr sz="12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[ЗНАЧЕНИЕ]</a:t>
                    </a:fld>
                    <a:r>
                      <a:rPr lang="en-US" b="1" dirty="0"/>
                      <a:t>                </a:t>
                    </a:r>
                    <a:r>
                      <a:rPr lang="en-US" b="1" baseline="0" dirty="0"/>
                      <a:t> </a:t>
                    </a:r>
                    <a:fld id="{2C6FD649-2463-48D3-BCDD-16AE14D1CB9D}" type="PERCENTAGE">
                      <a:rPr lang="en-US" b="1" baseline="0"/>
                      <a:pPr>
                        <a:defRPr sz="12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[ПРОЦЕНТ]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12866837424735"/>
                      <c:h val="0.19547040074392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80-47A4-8316-7AC647582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Tashkent city</c:v>
                </c:pt>
                <c:pt idx="1">
                  <c:v>Other regions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115619</c:v>
                </c:pt>
                <c:pt idx="1">
                  <c:v>218192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0-47A4-8316-7AC647582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24305140238882E-2"/>
          <c:y val="0.10348784386664896"/>
          <c:w val="0.9426756948597611"/>
          <c:h val="0.76305396868933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3rd quarter 2023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4D0-4B24-AC25-502D11F820F9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4D0-4B24-AC25-502D11F820F9}"/>
              </c:ext>
            </c:extLst>
          </c:dPt>
          <c:dLbls>
            <c:dLbl>
              <c:idx val="0"/>
              <c:layout>
                <c:manualLayout>
                  <c:x val="-1.1663109351952623E-2"/>
                  <c:y val="-0.30156392630464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C01A6B6-8F46-410D-9CEB-40351E186E4C}" type="VALUE">
                      <a:rPr lang="en-US" b="1" baseline="0" dirty="0" smtClean="0"/>
                      <a:pPr>
                        <a:defRPr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[ЗНАЧЕНИЕ]</a:t>
                    </a:fld>
                    <a:r>
                      <a:rPr lang="en-US" b="1" baseline="0" dirty="0"/>
                      <a:t>                     </a:t>
                    </a:r>
                    <a:fld id="{FA4B1DF7-F902-4D0B-85F6-7B0E2FF9EE6D}" type="PERCENTAGE">
                      <a:rPr lang="en-US" b="1" baseline="0" smtClean="0"/>
                      <a:pPr>
                        <a:defRPr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[ПРОЦЕНТ]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05414885141824"/>
                      <c:h val="0.178022462311629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D0-4B24-AC25-502D11F820F9}"/>
                </c:ext>
              </c:extLst>
            </c:dLbl>
            <c:dLbl>
              <c:idx val="1"/>
              <c:layout>
                <c:manualLayout>
                  <c:x val="2.2156614262226672E-3"/>
                  <c:y val="0.356384202097949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04ED0CA3-8758-4081-B713-F50AF2A05C19}" type="VALUE">
                      <a:rPr lang="en-US" b="1" baseline="0" dirty="0" smtClean="0"/>
                      <a:pPr>
                        <a:defRPr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[ЗНАЧЕНИЕ]</a:t>
                    </a:fld>
                    <a:r>
                      <a:rPr lang="en-US" b="1" baseline="0" dirty="0"/>
                      <a:t>    </a:t>
                    </a:r>
                    <a:fld id="{A0DF6872-760A-438E-AB24-2053F76BFE78}" type="PERCENTAGE">
                      <a:rPr lang="en-US" b="1" baseline="0" smtClean="0"/>
                      <a:pPr>
                        <a:defRPr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[ПРОЦЕНТ]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47001057526906"/>
                      <c:h val="0.204102186089766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D0-4B24-AC25-502D11F82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Tashkent city</c:v>
                </c:pt>
                <c:pt idx="1">
                  <c:v>Other regions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502974</c:v>
                </c:pt>
                <c:pt idx="1">
                  <c:v>379957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D0-4B24-AC25-502D11F82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6773573447973"/>
          <c:y val="0"/>
          <c:w val="0.6808765970666657"/>
          <c:h val="0.99010479096905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III-quater 2023г.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06-43E6-84B1-A523935D66F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06-43E6-84B1-A523935D66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06-43E6-84B1-A523935D66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06-43E6-84B1-A523935D66F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606-43E6-84B1-A523935D66F5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606-43E6-84B1-A523935D66F5}"/>
              </c:ext>
            </c:extLst>
          </c:dPt>
          <c:dLbls>
            <c:dLbl>
              <c:idx val="0"/>
              <c:layout>
                <c:manualLayout>
                  <c:x val="0.19506269127600448"/>
                  <c:y val="-5.5939909226863149E-2"/>
                </c:manualLayout>
              </c:layout>
              <c:tx>
                <c:rich>
                  <a:bodyPr/>
                  <a:lstStyle/>
                  <a:p>
                    <a:fld id="{5CEDDBA6-DD24-4F7C-904F-4D882F35C098}" type="CATEGORYNAME">
                      <a:rPr lang="en-US"/>
                      <a:pPr/>
                      <a:t>[ИМЯ КАТЕГОРИИ]</a:t>
                    </a:fld>
                    <a:endParaRPr lang="en-US" dirty="0"/>
                  </a:p>
                  <a:p>
                    <a:r>
                      <a:rPr lang="en-US" dirty="0"/>
                      <a:t> </a:t>
                    </a:r>
                    <a:fld id="{46307D84-AE41-4971-A85E-E54AA0C4386D}" type="VALUE">
                      <a:rPr lang="en-US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 </a:t>
                    </a:r>
                    <a:fld id="{BD3D4081-0445-4E5E-AB71-464817A5767D}" type="PERCENTAGE">
                      <a:rPr lang="en-US"/>
                      <a:pPr/>
                      <a:t>[ПРОЦЕНТ]</a:t>
                    </a:fld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06-43E6-84B1-A523935D66F5}"/>
                </c:ext>
              </c:extLst>
            </c:dLbl>
            <c:dLbl>
              <c:idx val="1"/>
              <c:layout>
                <c:manualLayout>
                  <c:x val="0.29361268846090427"/>
                  <c:y val="-0.115201366152451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BD84B9-BA2A-412D-9E67-C51C1E05B6E0}" type="CATEGORYNAME">
                      <a:rPr lang="en-US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en-US" dirty="0"/>
                      <a:t> </a:t>
                    </a: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fld id="{74A539BA-5536-4CF7-83CC-99F8DCAC3638}" type="VALUE">
                      <a:rPr lang="en-US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en-US" dirty="0"/>
                      <a:t> </a:t>
                    </a: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fld id="{299A87D2-AD91-4BE5-9F51-A840F637B59C}" type="PERCENTAGE">
                      <a:rPr lang="en-US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9369970521879"/>
                      <c:h val="0.11709245403048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06-43E6-84B1-A523935D66F5}"/>
                </c:ext>
              </c:extLst>
            </c:dLbl>
            <c:dLbl>
              <c:idx val="2"/>
              <c:layout>
                <c:manualLayout>
                  <c:x val="0.25737566758882802"/>
                  <c:y val="-9.03652923767932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925390-06E0-4E88-B0D2-04CBBCC109AB}" type="CATEGORYNAME">
                      <a:rPr lang="en-US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en-US" dirty="0"/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fld id="{7D7F4555-7EAA-4CE2-ACAA-F9AE8C2E98C2}" type="VALUE">
                      <a:rPr lang="en-US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en-US" dirty="0"/>
                      <a:t> </a:t>
                    </a: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fld id="{5A1014CE-73C0-4EB5-A0BF-579DA087DFAA}" type="PERCENTAGE">
                      <a:rPr lang="en-US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1997192942946"/>
                      <c:h val="0.15608391976448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06-43E6-84B1-A523935D66F5}"/>
                </c:ext>
              </c:extLst>
            </c:dLbl>
            <c:dLbl>
              <c:idx val="3"/>
              <c:layout>
                <c:manualLayout>
                  <c:x val="0.19038711146590298"/>
                  <c:y val="0.164092671609079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5600B3-3BD5-4D3A-AEB5-54EDAA73987E}" type="CATEGORYNAME">
                      <a:rPr lang="en-US" smtClean="0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en-US" dirty="0"/>
                      <a:t> </a:t>
                    </a:r>
                    <a:fld id="{D3346A6E-13F4-415F-BB8B-C37578C31349}" type="VALUE">
                      <a:rPr lang="en-US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en-US" dirty="0"/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en-US" dirty="0"/>
                      <a:t> </a:t>
                    </a:r>
                    <a:fld id="{A733CC3C-9352-4923-A58C-E48DE2A77FF7}" type="PERCENTAGE">
                      <a:rPr lang="en-US"/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378545518159406"/>
                      <c:h val="0.136587868215256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606-43E6-84B1-A523935D66F5}"/>
                </c:ext>
              </c:extLst>
            </c:dLbl>
            <c:dLbl>
              <c:idx val="4"/>
              <c:layout>
                <c:manualLayout>
                  <c:x val="-0.35399916401578063"/>
                  <c:y val="3.8955960973079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DE3701-E09C-49C1-AD9A-E5494C56A4EE}" type="CATEGORYNAME">
                      <a:rPr lang="en-US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</a:t>
                    </a:r>
                    <a:fld id="{E29C1AFA-B78A-4C2A-A728-5ADA504A1EC4}" type="VALUE">
                      <a:rPr lang="en-US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</a:t>
                    </a:r>
                    <a:fld id="{F13593B5-FF0D-40C6-83B6-CA890EF83B3A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66240815735605"/>
                      <c:h val="0.191478795396788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606-43E6-84B1-A523935D66F5}"/>
                </c:ext>
              </c:extLst>
            </c:dLbl>
            <c:dLbl>
              <c:idx val="5"/>
              <c:layout>
                <c:manualLayout>
                  <c:x val="-0.16981300194241913"/>
                  <c:y val="-0.11347226131948492"/>
                </c:manualLayout>
              </c:layout>
              <c:tx>
                <c:rich>
                  <a:bodyPr/>
                  <a:lstStyle/>
                  <a:p>
                    <a:fld id="{E8599CC4-4CBA-4E94-928E-5108093C3558}" type="CATEGORYNAME">
                      <a:rPr lang="en-US"/>
                      <a:pPr/>
                      <a:t>[ИМЯ КАТЕГОРИИ]</a:t>
                    </a:fld>
                    <a:r>
                      <a:rPr lang="en-US" dirty="0"/>
                      <a:t> </a:t>
                    </a:r>
                  </a:p>
                  <a:p>
                    <a:fld id="{1D47F644-6DF3-4C1B-BB26-EFDE45FBD1E5}" type="VALUE">
                      <a:rPr lang="en-US"/>
                      <a:pPr/>
                      <a:t>[ЗНАЧЕНИЕ]</a:t>
                    </a:fld>
                    <a:endParaRPr lang="en-US" dirty="0"/>
                  </a:p>
                  <a:p>
                    <a:fld id="{7669D8A9-4CF5-4C83-BEDC-E672C3A8AF46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606-43E6-84B1-A523935D6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Property insurance</c:v>
                </c:pt>
                <c:pt idx="1">
                  <c:v>Personal insurance</c:v>
                </c:pt>
                <c:pt idx="2">
                  <c:v>Мoluntary liability insurance</c:v>
                </c:pt>
                <c:pt idx="3">
                  <c:v>Motor insurance</c:v>
                </c:pt>
                <c:pt idx="4">
                  <c:v>Other types of insurance</c:v>
                </c:pt>
                <c:pt idx="5">
                  <c:v>Сompulsory types of insurance</c:v>
                </c:pt>
              </c:strCache>
            </c:strRef>
          </c:cat>
          <c:val>
            <c:numRef>
              <c:f>Лист1!$B$2:$B$7</c:f>
              <c:numCache>
                <c:formatCode>_-* #\ ##0.0_р_._-;\-* #\ ##0.0_р_._-;_-* "-"?_р_._-;_-@_-</c:formatCode>
                <c:ptCount val="6"/>
                <c:pt idx="0">
                  <c:v>22208</c:v>
                </c:pt>
                <c:pt idx="1">
                  <c:v>12584</c:v>
                </c:pt>
                <c:pt idx="2">
                  <c:v>8083</c:v>
                </c:pt>
                <c:pt idx="3">
                  <c:v>8800</c:v>
                </c:pt>
                <c:pt idx="4">
                  <c:v>221554.59999999998</c:v>
                </c:pt>
                <c:pt idx="5">
                  <c:v>59594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06-43E6-84B1-A523935D66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21352801263906"/>
          <c:y val="6.969171283491174E-2"/>
          <c:w val="0.95997527631125734"/>
          <c:h val="0.703306740942733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III-quarter 2023</c:v>
                </c:pt>
              </c:strCache>
            </c:strRef>
          </c:tx>
          <c:dPt>
            <c:idx val="0"/>
            <c:bubble3D val="0"/>
            <c:spPr>
              <a:pattFill prst="narHorz">
                <a:fgClr>
                  <a:srgbClr val="777777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0-4A5E-8ED7-451F09A1CC93}"/>
              </c:ext>
            </c:extLst>
          </c:dPt>
          <c:dPt>
            <c:idx val="1"/>
            <c:bubble3D val="0"/>
            <c:spPr>
              <a:solidFill>
                <a:srgbClr val="FAC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0-4A5E-8ED7-451F09A1CC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0-4A5E-8ED7-451F09A1CC93}"/>
              </c:ext>
            </c:extLst>
          </c:dPt>
          <c:dLbls>
            <c:dLbl>
              <c:idx val="0"/>
              <c:layout>
                <c:manualLayout>
                  <c:x val="0.1424551684132811"/>
                  <c:y val="-4.976504853912106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21038777166618"/>
                      <c:h val="0.18941140303998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60-4A5E-8ED7-451F09A1CC93}"/>
                </c:ext>
              </c:extLst>
            </c:dLbl>
            <c:dLbl>
              <c:idx val="1"/>
              <c:layout>
                <c:manualLayout>
                  <c:x val="-0.10113567135944214"/>
                  <c:y val="-0.1364891451483863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95997445829175"/>
                      <c:h val="0.23249411641076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0-4A5E-8ED7-451F09A1CC93}"/>
                </c:ext>
              </c:extLst>
            </c:dLbl>
            <c:dLbl>
              <c:idx val="2"/>
              <c:layout>
                <c:manualLayout>
                  <c:x val="-0.18896825782002907"/>
                  <c:y val="2.104040635873684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60-4A5E-8ED7-451F09A1CC9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Other types of insurance</c:v>
                </c:pt>
                <c:pt idx="1">
                  <c:v>Financial risks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185643.59999999998</c:v>
                </c:pt>
                <c:pt idx="1">
                  <c:v>147180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60-4A5E-8ED7-451F09A1C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09439995741652"/>
          <c:y val="0.72215146840741962"/>
          <c:w val="0.81649920137502374"/>
          <c:h val="0.22035697113975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82378073354017"/>
          <c:y val="0"/>
          <c:w val="0.5247720586049138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F9CF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88-4F31-A55F-8CCA7A397DFC}"/>
              </c:ext>
            </c:extLst>
          </c:dPt>
          <c:dPt>
            <c:idx val="1"/>
            <c:bubble3D val="0"/>
            <c:spPr>
              <a:pattFill prst="narHorz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88-4F31-A55F-8CCA7A397D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88-4F31-A55F-8CCA7A397D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88-4F31-A55F-8CCA7A397D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88-4F31-A55F-8CCA7A397DFC}"/>
              </c:ext>
            </c:extLst>
          </c:dPt>
          <c:dLbls>
            <c:dLbl>
              <c:idx val="0"/>
              <c:layout>
                <c:manualLayout>
                  <c:x val="0.1460760745793124"/>
                  <c:y val="-7.5925118531579169E-2"/>
                </c:manualLayout>
              </c:layout>
              <c:tx>
                <c:rich>
                  <a:bodyPr/>
                  <a:lstStyle/>
                  <a:p>
                    <a:fld id="{2AFE8EF6-82DA-4113-8935-4DB0BB259D2D}" type="VALUE">
                      <a:rPr lang="en-US" b="1" smtClean="0"/>
                      <a:pPr/>
                      <a:t>[ЗНАЧЕНИЕ]</a:t>
                    </a:fld>
                    <a:r>
                      <a:rPr lang="en-US" b="1" dirty="0"/>
                      <a:t>              </a:t>
                    </a:r>
                    <a:r>
                      <a:rPr lang="en-US" b="1" baseline="0" dirty="0"/>
                      <a:t> </a:t>
                    </a:r>
                    <a:fld id="{56F57649-0790-43E3-9D93-213EFB52EA73}" type="PERCENTAGE">
                      <a:rPr lang="en-US" b="1" baseline="0"/>
                      <a:pPr/>
                      <a:t>[ПРОЦЕНТ]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88-4F31-A55F-8CCA7A397DFC}"/>
                </c:ext>
              </c:extLst>
            </c:dLbl>
            <c:dLbl>
              <c:idx val="1"/>
              <c:layout>
                <c:manualLayout>
                  <c:x val="-0.10748994167156951"/>
                  <c:y val="-3.2539336513533933E-2"/>
                </c:manualLayout>
              </c:layout>
              <c:tx>
                <c:rich>
                  <a:bodyPr/>
                  <a:lstStyle/>
                  <a:p>
                    <a:fld id="{87F51A75-B2BE-4AE0-AC03-FDB1C327A73B}" type="VALUE">
                      <a:rPr lang="en-US" smtClean="0"/>
                      <a:pPr/>
                      <a:t>[ЗНАЧЕНИЕ]</a:t>
                    </a:fld>
                    <a:r>
                      <a:rPr lang="en-US" baseline="0" dirty="0"/>
                      <a:t>               </a:t>
                    </a:r>
                    <a:fld id="{202743BC-FA9A-4B56-8449-8E1FDE9DC145}" type="PERCENTAGE">
                      <a:rPr lang="en-US" baseline="0" smtClean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88-4F31-A55F-8CCA7A397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Compulsory civil liability insurance for vehicle owners</c:v>
                </c:pt>
                <c:pt idx="1">
                  <c:v>Other compulsory types of insurance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37309</c:v>
                </c:pt>
                <c:pt idx="1">
                  <c:v>22285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88-4F31-A55F-8CCA7A397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288-4F31-A55F-8CCA7A397D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288-4F31-A55F-8CCA7A397D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288-4F31-A55F-8CCA7A397DFC}"/>
              </c:ext>
            </c:extLst>
          </c:dPt>
          <c:cat>
            <c:strRef>
              <c:f>Лист1!$A$2:$A$5</c:f>
              <c:strCache>
                <c:ptCount val="2"/>
                <c:pt idx="0">
                  <c:v>Compulsory civil liability insurance for vehicle owners</c:v>
                </c:pt>
                <c:pt idx="1">
                  <c:v>Other compulsory types of insurance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1-6288-4F31-A55F-8CCA7A397D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288-4F31-A55F-8CCA7A397D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288-4F31-A55F-8CCA7A397D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288-4F31-A55F-8CCA7A397D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288-4F31-A55F-8CCA7A397DFC}"/>
              </c:ext>
            </c:extLst>
          </c:dPt>
          <c:cat>
            <c:strRef>
              <c:f>Лист1!$A$2:$A$5</c:f>
              <c:strCache>
                <c:ptCount val="2"/>
                <c:pt idx="0">
                  <c:v>Compulsory civil liability insurance for vehicle owners</c:v>
                </c:pt>
                <c:pt idx="1">
                  <c:v>Other compulsory types of insurance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A-6288-4F31-A55F-8CCA7A397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29460268833522E-2"/>
          <c:y val="1.8964990296595138E-2"/>
          <c:w val="0.97466505546456195"/>
          <c:h val="0.69698309538630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year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F5-494C-BF43-B844764FFE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F5-494C-BF43-B844764FFE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Republic of Karakalpakstan</c:v>
                </c:pt>
                <c:pt idx="1">
                  <c:v>Andijan
region</c:v>
                </c:pt>
                <c:pt idx="2">
                  <c:v>Bukhara
region</c:v>
                </c:pt>
                <c:pt idx="3">
                  <c:v>Jizzakh
region</c:v>
                </c:pt>
                <c:pt idx="4">
                  <c:v>Kashkadarya
region</c:v>
                </c:pt>
                <c:pt idx="5">
                  <c:v>Navoi
region</c:v>
                </c:pt>
                <c:pt idx="6">
                  <c:v>Namangan
region</c:v>
                </c:pt>
                <c:pt idx="7">
                  <c:v>Samarkand
region</c:v>
                </c:pt>
                <c:pt idx="8">
                  <c:v>Surkhandarya region</c:v>
                </c:pt>
                <c:pt idx="9">
                  <c:v>Sirdaryo regoin</c:v>
                </c:pt>
                <c:pt idx="10">
                  <c:v>Tashkent region</c:v>
                </c:pt>
                <c:pt idx="11">
                  <c:v>Fergana region</c:v>
                </c:pt>
                <c:pt idx="12">
                  <c:v>Khorezm region</c:v>
                </c:pt>
                <c:pt idx="13">
                  <c:v>Tashkent city</c:v>
                </c:pt>
              </c:strCache>
            </c:strRef>
          </c:cat>
          <c:val>
            <c:numRef>
              <c:f>Лист1!$B$2:$B$15</c:f>
              <c:numCache>
                <c:formatCode>_(* #,##0.00_);_(* \(#,##0.00\);_(* "-"??_);_(@_)</c:formatCode>
                <c:ptCount val="14"/>
                <c:pt idx="0">
                  <c:v>4952.2505266500029</c:v>
                </c:pt>
                <c:pt idx="1">
                  <c:v>2873.2935060499995</c:v>
                </c:pt>
                <c:pt idx="2">
                  <c:v>2651.0711643599998</c:v>
                </c:pt>
                <c:pt idx="3">
                  <c:v>3372.9182788199996</c:v>
                </c:pt>
                <c:pt idx="4">
                  <c:v>4143.7688996400002</c:v>
                </c:pt>
                <c:pt idx="5">
                  <c:v>3510.4470526899995</c:v>
                </c:pt>
                <c:pt idx="6">
                  <c:v>4693.1306163100007</c:v>
                </c:pt>
                <c:pt idx="7">
                  <c:v>7754.0668987199979</c:v>
                </c:pt>
                <c:pt idx="8">
                  <c:v>4056.4476417800001</c:v>
                </c:pt>
                <c:pt idx="9">
                  <c:v>2051.7062919200002</c:v>
                </c:pt>
                <c:pt idx="10">
                  <c:v>10813.487276870004</c:v>
                </c:pt>
                <c:pt idx="11">
                  <c:v>8326.7688957699993</c:v>
                </c:pt>
                <c:pt idx="12">
                  <c:v>1791.1754359099998</c:v>
                </c:pt>
                <c:pt idx="13">
                  <c:v>89168.979952790702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F5-494C-BF43-B844764FFE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year</c:v>
                </c:pt>
              </c:strCache>
            </c:strRef>
          </c:tx>
          <c:spPr>
            <a:solidFill>
              <a:srgbClr val="FAC200"/>
            </a:solidFill>
            <a:ln>
              <a:noFill/>
            </a:ln>
            <a:effectLst>
              <a:glow rad="127000">
                <a:schemeClr val="bg1"/>
              </a:glow>
              <a:softEdge rad="63500"/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1"/>
              <c:layout>
                <c:manualLayout>
                  <c:x val="2.2262702164398984E-3"/>
                  <c:y val="-0.167963161439949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7D-478B-BBE6-A4C6AAEFCAFC}"/>
                </c:ext>
              </c:extLst>
            </c:dLbl>
            <c:dLbl>
              <c:idx val="3"/>
              <c:layout>
                <c:manualLayout>
                  <c:x val="3.3394053246598781E-3"/>
                  <c:y val="1.24128780823941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7D-478B-BBE6-A4C6AAEFCAFC}"/>
                </c:ext>
              </c:extLst>
            </c:dLbl>
            <c:dLbl>
              <c:idx val="5"/>
              <c:layout>
                <c:manualLayout>
                  <c:x val="3.3394053246598781E-3"/>
                  <c:y val="-7.55694446071018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7D-478B-BBE6-A4C6AAEFCAFC}"/>
                </c:ext>
              </c:extLst>
            </c:dLbl>
            <c:dLbl>
              <c:idx val="7"/>
              <c:layout>
                <c:manualLayout>
                  <c:x val="5.5656755410997969E-3"/>
                  <c:y val="-4.7204599606574804E-2"/>
                </c:manualLayout>
              </c:layout>
              <c:spPr>
                <a:noFill/>
                <a:ln>
                  <a:solidFill>
                    <a:schemeClr val="tx1">
                      <a:lumMod val="5000"/>
                      <a:lumOff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6F5-494C-BF43-B844764FFECE}"/>
                </c:ext>
              </c:extLst>
            </c:dLbl>
            <c:dLbl>
              <c:idx val="9"/>
              <c:layout>
                <c:manualLayout>
                  <c:x val="-1.1131351082200409E-3"/>
                  <c:y val="-9.3112641475718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7D-478B-BBE6-A4C6AAEFCAFC}"/>
                </c:ext>
              </c:extLst>
            </c:dLbl>
            <c:dLbl>
              <c:idx val="11"/>
              <c:layout>
                <c:manualLayout>
                  <c:x val="7.7919457575397156E-3"/>
                  <c:y val="-8.57590586205033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7D-478B-BBE6-A4C6AAEFCAFC}"/>
                </c:ext>
              </c:extLst>
            </c:dLbl>
            <c:dLbl>
              <c:idx val="13"/>
              <c:layout>
                <c:manualLayout>
                  <c:x val="1.1131351082197961E-3"/>
                  <c:y val="-0.152987201781331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7D-478B-BBE6-A4C6AAEFCAFC}"/>
                </c:ext>
              </c:extLst>
            </c:dLbl>
            <c:spPr>
              <a:noFill/>
              <a:ln>
                <a:solidFill>
                  <a:schemeClr val="tx1">
                    <a:lumMod val="5000"/>
                    <a:lumOff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Republic of Karakalpakstan</c:v>
                </c:pt>
                <c:pt idx="1">
                  <c:v>Andijan
region</c:v>
                </c:pt>
                <c:pt idx="2">
                  <c:v>Bukhara
region</c:v>
                </c:pt>
                <c:pt idx="3">
                  <c:v>Jizzakh
region</c:v>
                </c:pt>
                <c:pt idx="4">
                  <c:v>Kashkadarya
region</c:v>
                </c:pt>
                <c:pt idx="5">
                  <c:v>Navoi
region</c:v>
                </c:pt>
                <c:pt idx="6">
                  <c:v>Namangan
region</c:v>
                </c:pt>
                <c:pt idx="7">
                  <c:v>Samarkand
region</c:v>
                </c:pt>
                <c:pt idx="8">
                  <c:v>Surkhandarya region</c:v>
                </c:pt>
                <c:pt idx="9">
                  <c:v>Sirdaryo regoin</c:v>
                </c:pt>
                <c:pt idx="10">
                  <c:v>Tashkent region</c:v>
                </c:pt>
                <c:pt idx="11">
                  <c:v>Fergana region</c:v>
                </c:pt>
                <c:pt idx="12">
                  <c:v>Khorezm region</c:v>
                </c:pt>
                <c:pt idx="13">
                  <c:v>Tashkent city</c:v>
                </c:pt>
              </c:strCache>
            </c:strRef>
          </c:cat>
          <c:val>
            <c:numRef>
              <c:f>Лист1!$C$2:$C$15</c:f>
              <c:numCache>
                <c:formatCode>_(* #,##0.00_);_(* \(#,##0.00\);_(* "-"??_);_(@_)</c:formatCode>
                <c:ptCount val="14"/>
                <c:pt idx="0" formatCode="_-* #,##0.00\ _₽_-;\-* #,##0.00\ _₽_-;_-* &quot;-&quot;??\ _₽_-;_-@_-">
                  <c:v>1673.5732700000001</c:v>
                </c:pt>
                <c:pt idx="1">
                  <c:v>6088.6558010799999</c:v>
                </c:pt>
                <c:pt idx="2">
                  <c:v>1564.46466126</c:v>
                </c:pt>
                <c:pt idx="3">
                  <c:v>716.1384978399999</c:v>
                </c:pt>
                <c:pt idx="4">
                  <c:v>1475.3480742899999</c:v>
                </c:pt>
                <c:pt idx="5">
                  <c:v>2061.6351224300001</c:v>
                </c:pt>
                <c:pt idx="6">
                  <c:v>3307.315362400001</c:v>
                </c:pt>
                <c:pt idx="7">
                  <c:v>5186.7309945100005</c:v>
                </c:pt>
                <c:pt idx="8">
                  <c:v>8289.2517929400001</c:v>
                </c:pt>
                <c:pt idx="9">
                  <c:v>800.3783198499998</c:v>
                </c:pt>
                <c:pt idx="10">
                  <c:v>15183.896893180008</c:v>
                </c:pt>
                <c:pt idx="11">
                  <c:v>9950.3492640100012</c:v>
                </c:pt>
                <c:pt idx="12">
                  <c:v>2555.1327139199998</c:v>
                </c:pt>
                <c:pt idx="13">
                  <c:v>273970.7389626613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5-494C-BF43-B844764F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35248880"/>
        <c:axId val="35254320"/>
      </c:barChart>
      <c:catAx>
        <c:axId val="3524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35254320"/>
        <c:crosses val="autoZero"/>
        <c:auto val="1"/>
        <c:lblAlgn val="ctr"/>
        <c:lblOffset val="100"/>
        <c:noMultiLvlLbl val="0"/>
      </c:catAx>
      <c:valAx>
        <c:axId val="35254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24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0.33805</cdr:x>
      <cdr:y>0.89824</cdr:y>
    </cdr:from>
    <cdr:to>
      <cdr:x>0.41976</cdr:x>
      <cdr:y>0.94828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56873" y="4755307"/>
          <a:ext cx="932247" cy="264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spcAft>
              <a:spcPts val="600"/>
            </a:spcAft>
          </a:pPr>
          <a:r>
            <a:rPr lang="en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2022 year</a:t>
          </a:r>
        </a:p>
        <a:p xmlns:a="http://schemas.openxmlformats.org/drawingml/2006/main">
          <a:endParaRPr lang="ru-RU" sz="1600" b="1" dirty="0">
            <a:solidFill>
              <a:srgbClr val="002060"/>
            </a:solidFill>
            <a:latin typeface="Franklin Gothic Medium Cond" panose="020B0606030402020204" pitchFamily="34" charset="0"/>
          </a:endParaRPr>
        </a:p>
      </cdr:txBody>
    </cdr:sp>
  </cdr:relSizeAnchor>
  <cdr:relSizeAnchor xmlns:cdr="http://schemas.openxmlformats.org/drawingml/2006/chartDrawing">
    <cdr:from>
      <cdr:x>0.33335</cdr:x>
      <cdr:y>0.92327</cdr:y>
    </cdr:from>
    <cdr:to>
      <cdr:x>0.34133</cdr:x>
      <cdr:y>0.9447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803233" y="4887805"/>
          <a:ext cx="91046" cy="1134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0.69529</cdr:x>
      <cdr:y>0.93682</cdr:y>
    </cdr:from>
    <cdr:to>
      <cdr:x>0.70327</cdr:x>
      <cdr:y>0.95825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932717" y="4959524"/>
          <a:ext cx="91046" cy="113451"/>
        </a:xfrm>
        <a:prstGeom xmlns:a="http://schemas.openxmlformats.org/drawingml/2006/main" prst="rect">
          <a:avLst/>
        </a:prstGeom>
        <a:solidFill xmlns:a="http://schemas.openxmlformats.org/drawingml/2006/main">
          <a:srgbClr val="F9BC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0.70327</cdr:x>
      <cdr:y>0.90904</cdr:y>
    </cdr:from>
    <cdr:to>
      <cdr:x>0.78498</cdr:x>
      <cdr:y>0.95908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23763" y="4812449"/>
          <a:ext cx="932247" cy="264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spcAft>
              <a:spcPts val="600"/>
            </a:spcAft>
          </a:pPr>
          <a:r>
            <a:rPr lang="en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2023 year</a:t>
          </a:r>
        </a:p>
        <a:p xmlns:a="http://schemas.openxmlformats.org/drawingml/2006/main">
          <a:endParaRPr lang="ru-RU" sz="1600" b="1" dirty="0">
            <a:solidFill>
              <a:srgbClr val="002060"/>
            </a:solidFill>
            <a:latin typeface="Franklin Gothic Medium Cond" panose="020B06060304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0.16047</cdr:x>
      <cdr:y>0.92841</cdr:y>
    </cdr:from>
    <cdr:to>
      <cdr:x>0.24218</cdr:x>
      <cdr:y>0.97845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0850" y="4815929"/>
          <a:ext cx="932247" cy="259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spcAft>
              <a:spcPts val="600"/>
            </a:spcAft>
          </a:pPr>
          <a:r>
            <a:rPr lang="en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Business plan for </a:t>
          </a:r>
          <a:r>
            <a:rPr lang="en" sz="1600" b="1" dirty="0" smtClean="0">
              <a:solidFill>
                <a:srgbClr val="002060"/>
              </a:solidFill>
              <a:latin typeface="Franklin Gothic Medium Cond" panose="020B0606030402020204" pitchFamily="34" charset="0"/>
            </a:rPr>
            <a:t> </a:t>
          </a:r>
          <a:r>
            <a:rPr lang="en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2023</a:t>
          </a:r>
        </a:p>
        <a:p xmlns:a="http://schemas.openxmlformats.org/drawingml/2006/main">
          <a:endParaRPr lang="ru-RU" sz="1600" b="1" dirty="0">
            <a:solidFill>
              <a:srgbClr val="002060"/>
            </a:solidFill>
            <a:latin typeface="Franklin Gothic Medium Cond" panose="020B0606030402020204" pitchFamily="34" charset="0"/>
          </a:endParaRPr>
        </a:p>
      </cdr:txBody>
    </cdr:sp>
  </cdr:relSizeAnchor>
  <cdr:relSizeAnchor xmlns:cdr="http://schemas.openxmlformats.org/drawingml/2006/chartDrawing">
    <cdr:from>
      <cdr:x>0.15907</cdr:x>
      <cdr:y>0.95343</cdr:y>
    </cdr:from>
    <cdr:to>
      <cdr:x>0.16705</cdr:x>
      <cdr:y>0.97486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14845" y="4945715"/>
          <a:ext cx="91046" cy="1111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0.65678</cdr:x>
      <cdr:y>0.95375</cdr:y>
    </cdr:from>
    <cdr:to>
      <cdr:x>0.66476</cdr:x>
      <cdr:y>0.97518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493396" y="4947375"/>
          <a:ext cx="91045" cy="111164"/>
        </a:xfrm>
        <a:prstGeom xmlns:a="http://schemas.openxmlformats.org/drawingml/2006/main" prst="rect">
          <a:avLst/>
        </a:prstGeom>
        <a:solidFill xmlns:a="http://schemas.openxmlformats.org/drawingml/2006/main">
          <a:srgbClr val="F9BC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0.33349</cdr:x>
      <cdr:y>0.91644</cdr:y>
    </cdr:from>
    <cdr:to>
      <cdr:x>0.34066</cdr:x>
      <cdr:y>0.93387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V="1">
          <a:off x="3731768" y="5058845"/>
          <a:ext cx="80233" cy="9621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</cdr:x>
      <cdr:y>0.90667</cdr:y>
    </cdr:from>
    <cdr:to>
      <cdr:x>0.34779</cdr:x>
      <cdr:y>0.96169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6195" y="4789115"/>
          <a:ext cx="2046501" cy="290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" sz="1600" b="1" dirty="0">
              <a:solidFill>
                <a:srgbClr val="002060"/>
              </a:solidFill>
              <a:latin typeface="Franklin Gothic Medium Cond" panose="020B0606030402020204" pitchFamily="34" charset="0"/>
            </a:rPr>
            <a:t>    III quarter 2022</a:t>
          </a:r>
        </a:p>
      </cdr:txBody>
    </cdr:sp>
  </cdr:relSizeAnchor>
  <cdr:relSizeAnchor xmlns:cdr="http://schemas.openxmlformats.org/drawingml/2006/chartDrawing">
    <cdr:from>
      <cdr:x>0.7208</cdr:x>
      <cdr:y>0.91454</cdr:y>
    </cdr:from>
    <cdr:to>
      <cdr:x>0.72773</cdr:x>
      <cdr:y>0.93197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 flipV="1">
          <a:off x="8065813" y="5048335"/>
          <a:ext cx="77546" cy="96216"/>
        </a:xfrm>
        <a:prstGeom xmlns:a="http://schemas.openxmlformats.org/drawingml/2006/main" prst="rect">
          <a:avLst/>
        </a:prstGeom>
        <a:solidFill xmlns:a="http://schemas.openxmlformats.org/drawingml/2006/main">
          <a:srgbClr val="F9BC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0.3406</cdr:x>
      <cdr:y>0.42872</cdr:y>
    </cdr:from>
    <cdr:to>
      <cdr:x>0.96144</cdr:x>
      <cdr:y>0.54905</cdr:y>
    </cdr:to>
    <cdr:sp macro="" textlink="">
      <cdr:nvSpPr>
        <cdr:cNvPr id="2" name="TextBox 63"/>
        <cdr:cNvSpPr txBox="1"/>
      </cdr:nvSpPr>
      <cdr:spPr>
        <a:xfrm xmlns:a="http://schemas.openxmlformats.org/drawingml/2006/main">
          <a:off x="1406700" y="1644893"/>
          <a:ext cx="2564142" cy="4616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0.91964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06499"/>
          <a:ext cx="511982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 b="1" dirty="0">
            <a:solidFill>
              <a:srgbClr val="00228E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62F6F670-E8DB-4AFE-8BF9-F432299A9D0C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55832BD-332B-4872-8346-68CC8763A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4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9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1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38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0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6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5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8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4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7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5EA4-1179-4368-9BB5-4D527C78B74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8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hart" Target="../charts/char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ksc.u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9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emf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470785"/>
            <a:ext cx="12192000" cy="45719"/>
          </a:xfrm>
          <a:prstGeom prst="rect">
            <a:avLst/>
          </a:prstGeom>
          <a:solidFill>
            <a:srgbClr val="FA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460" y="3486740"/>
            <a:ext cx="9144000" cy="691322"/>
          </a:xfrm>
        </p:spPr>
        <p:txBody>
          <a:bodyPr>
            <a:normAutofit/>
          </a:bodyPr>
          <a:lstStyle/>
          <a:p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  <a:cs typeface="Segoe UI" panose="020B0502040204020203" pitchFamily="34" charset="0"/>
              </a:rPr>
              <a:t>Your insurance company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89" y="802408"/>
            <a:ext cx="1746378" cy="172818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481457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4648316" y="5998300"/>
            <a:ext cx="2895368" cy="85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www.kapitalsugurta.uz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12651336" y="1119638"/>
            <a:ext cx="1219200" cy="1219200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460" y="2698077"/>
            <a:ext cx="9144000" cy="924149"/>
          </a:xfrm>
        </p:spPr>
        <p:txBody>
          <a:bodyPr anchor="t">
            <a:normAutofit/>
          </a:bodyPr>
          <a:lstStyle/>
          <a:p>
            <a:r>
              <a:rPr lang="e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KAPITAL SUG`URTA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76537" y="4723265"/>
            <a:ext cx="6033578" cy="601785"/>
            <a:chOff x="3032993" y="4723265"/>
            <a:chExt cx="6033578" cy="60178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352" y="4723265"/>
              <a:ext cx="291186" cy="6017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993" y="4959778"/>
              <a:ext cx="883958" cy="36527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1084" y="4791631"/>
              <a:ext cx="840135" cy="53341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671" y="4813495"/>
              <a:ext cx="367837" cy="51155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79" y="4785056"/>
              <a:ext cx="675292" cy="53999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463" y="4872038"/>
              <a:ext cx="508108" cy="453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208" y="839716"/>
            <a:ext cx="1140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Implementation of the Business Plan for insurance premiums by region based on the results of </a:t>
            </a: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(million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12277317"/>
              </p:ext>
            </p:extLst>
          </p:nvPr>
        </p:nvGraphicFramePr>
        <p:xfrm>
          <a:off x="207509" y="1695361"/>
          <a:ext cx="11409217" cy="518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1168E2-EC22-4B66-A4DD-A44490B0E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230590009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payments</a:t>
            </a:r>
          </a:p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based on the results of the </a:t>
            </a:r>
            <a:r>
              <a:rPr lang="e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–</a:t>
            </a:r>
            <a:r>
              <a:rPr lang="uz-Cyrl-U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 (million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  <a:p>
            <a:pPr algn="ctr"/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34.2 %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796202" y="1718132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Insurance payments,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million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UZS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644764170"/>
              </p:ext>
            </p:extLst>
          </p:nvPr>
        </p:nvGraphicFramePr>
        <p:xfrm>
          <a:off x="207818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65765" y="4376317"/>
            <a:ext cx="211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191.8 </a:t>
            </a:r>
            <a:r>
              <a:rPr lang="en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growth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9291A5-CF44-46F4-8922-74995BE71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5870" y="1506606"/>
            <a:ext cx="5896128" cy="7486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110"/>
            <a:ext cx="6115988" cy="74010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53255" y="1586297"/>
            <a:ext cx="5178116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" y="743519"/>
            <a:ext cx="1200515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payments</a:t>
            </a:r>
          </a:p>
          <a:p>
            <a:pPr algn="ctr"/>
            <a:r>
              <a:rPr lang="e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–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 (million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 by region</a:t>
            </a:r>
          </a:p>
          <a:p>
            <a:pPr algn="ctr"/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96534547"/>
              </p:ext>
            </p:extLst>
          </p:nvPr>
        </p:nvGraphicFramePr>
        <p:xfrm>
          <a:off x="126764" y="2408157"/>
          <a:ext cx="5622526" cy="420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17514742"/>
              </p:ext>
            </p:extLst>
          </p:nvPr>
        </p:nvGraphicFramePr>
        <p:xfrm>
          <a:off x="5830218" y="2430398"/>
          <a:ext cx="3305543" cy="25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одзаголовок 2"/>
          <p:cNvSpPr txBox="1">
            <a:spLocks/>
          </p:cNvSpPr>
          <p:nvPr/>
        </p:nvSpPr>
        <p:spPr>
          <a:xfrm>
            <a:off x="401041" y="1553212"/>
            <a:ext cx="4583547" cy="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Comparative chart </a:t>
            </a:r>
            <a:r>
              <a:rPr lang="en" sz="1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insurance payments </a:t>
            </a:r>
            <a:r>
              <a:rPr lang="en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million </a:t>
            </a: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UZS</a:t>
            </a:r>
            <a:endParaRPr lang="ru-RU" sz="175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65494" y="1673972"/>
            <a:ext cx="4933795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865494" y="1636731"/>
            <a:ext cx="4999931" cy="52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Comparative chart of shares </a:t>
            </a:r>
            <a:r>
              <a:rPr lang="en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/>
                <a:ea typeface="Segoe UI" panose="020B0502040204020203" pitchFamily="34" charset="0"/>
                <a:cs typeface="Segoe UI" panose="020B0502040204020203" pitchFamily="34" charset="0"/>
              </a:rPr>
              <a:t>( </a:t>
            </a:r>
            <a:r>
              <a:rPr lang="en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settled insurance claims </a:t>
            </a:r>
            <a:r>
              <a:rPr lang="en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 </a:t>
            </a:r>
            <a:r>
              <a:rPr lang="e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pieces )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898032099"/>
              </p:ext>
            </p:extLst>
          </p:nvPr>
        </p:nvGraphicFramePr>
        <p:xfrm>
          <a:off x="8657864" y="3801613"/>
          <a:ext cx="3347286" cy="279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117072" y="2317618"/>
            <a:ext cx="229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2022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44100" y="3970730"/>
            <a:ext cx="22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2023 year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2B533B-8FD5-4B6A-8D80-4B863F71A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5068"/>
            <a:ext cx="11572408" cy="69243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24843" y="900792"/>
            <a:ext cx="9800231" cy="5227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4842" y="836564"/>
            <a:ext cx="9508706" cy="670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payments by type of insurance based on results</a:t>
            </a:r>
          </a:p>
          <a:p>
            <a:pPr algn="ctr"/>
            <a:r>
              <a:rPr lang="e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e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(million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  <a:p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96007039"/>
              </p:ext>
            </p:extLst>
          </p:nvPr>
        </p:nvGraphicFramePr>
        <p:xfrm>
          <a:off x="719528" y="1593231"/>
          <a:ext cx="10148341" cy="517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468A7A-C0C3-470A-BDE3-1511E3F74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538" y="762522"/>
            <a:ext cx="1140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Comparative chart of insurance benefits paid by region based on the results of the </a:t>
            </a:r>
            <a:r>
              <a:rPr lang="e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–2023 </a:t>
            </a: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 (million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73299273"/>
              </p:ext>
            </p:extLst>
          </p:nvPr>
        </p:nvGraphicFramePr>
        <p:xfrm>
          <a:off x="566139" y="1626698"/>
          <a:ext cx="11135082" cy="528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764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9F9A30-FB69-40A8-AB88-5109D4672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 activities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59" name="Подзаголовок 2"/>
          <p:cNvSpPr txBox="1">
            <a:spLocks/>
          </p:cNvSpPr>
          <p:nvPr/>
        </p:nvSpPr>
        <p:spPr>
          <a:xfrm>
            <a:off x="1763049" y="1602169"/>
            <a:ext cx="318907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Volume of investments, million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UZS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3" y="1851878"/>
            <a:ext cx="732898" cy="541195"/>
          </a:xfrm>
          <a:prstGeom prst="rect">
            <a:avLst/>
          </a:prstGeom>
        </p:spPr>
      </p:pic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900707189"/>
              </p:ext>
            </p:extLst>
          </p:nvPr>
        </p:nvGraphicFramePr>
        <p:xfrm>
          <a:off x="1724131" y="2728605"/>
          <a:ext cx="388383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272188" y="5099995"/>
            <a:ext cx="28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 smtClean="0">
                <a:solidFill>
                  <a:srgbClr val="FF0000"/>
                </a:solidFill>
                <a:latin typeface="Proxima Nova Th" panose="02000506030000020004"/>
              </a:rPr>
              <a:t>145.0% </a:t>
            </a:r>
            <a:r>
              <a:rPr lang="en" sz="2400" b="1" dirty="0">
                <a:solidFill>
                  <a:srgbClr val="FF0000"/>
                </a:solidFill>
                <a:latin typeface="Proxima Nova Th" panose="02000506030000020004"/>
              </a:rPr>
              <a:t>increase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343650" y="2199785"/>
            <a:ext cx="6926" cy="4291318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>
          <a:xfrm>
            <a:off x="7776942" y="1782696"/>
            <a:ext cx="3687698" cy="65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Dynamics of changes in deposits, million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UZS</a:t>
            </a: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646277814"/>
              </p:ext>
            </p:extLst>
          </p:nvPr>
        </p:nvGraphicFramePr>
        <p:xfrm>
          <a:off x="7334523" y="2532757"/>
          <a:ext cx="4130117" cy="411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74" y="1944793"/>
            <a:ext cx="732898" cy="5411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81536" y="4443786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 smtClean="0">
                <a:solidFill>
                  <a:srgbClr val="FF0000"/>
                </a:solidFill>
                <a:latin typeface="Proxima Nova Th" panose="02000506030000020004"/>
              </a:rPr>
              <a:t>152.5% </a:t>
            </a:r>
            <a:r>
              <a:rPr lang="en" b="1" dirty="0">
                <a:solidFill>
                  <a:srgbClr val="FF0000"/>
                </a:solidFill>
                <a:latin typeface="Proxima Nova Th" panose="02000506030000020004"/>
              </a:rPr>
              <a:t>increase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9F6466-F995-4083-8366-EE50D4D59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5462" y="1068734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 activities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84763" y="1611252"/>
            <a:ext cx="8017556" cy="50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Types of investments for </a:t>
            </a:r>
            <a:r>
              <a:rPr lang="e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2023</a:t>
            </a: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, million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UZS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3958250028"/>
              </p:ext>
            </p:extLst>
          </p:nvPr>
        </p:nvGraphicFramePr>
        <p:xfrm>
          <a:off x="1662380" y="2374900"/>
          <a:ext cx="9940008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8" y="1400958"/>
            <a:ext cx="959951" cy="7703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CEAC6E-BF66-4F73-A341-6F53026CD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890140935"/>
              </p:ext>
            </p:extLst>
          </p:nvPr>
        </p:nvGraphicFramePr>
        <p:xfrm>
          <a:off x="218209" y="1606609"/>
          <a:ext cx="11886275" cy="501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indicators based on the results</a:t>
            </a:r>
          </a:p>
          <a:p>
            <a:pPr algn="ctr"/>
            <a:r>
              <a:rPr lang="e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, </a:t>
            </a:r>
            <a:r>
              <a:rPr lang="e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million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UZS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9C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9CF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34.2 %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214868-75AB-4A0A-84F9-5F79D5CBC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09598" y="2495346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0" y="4938813"/>
            <a:ext cx="12192002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" y="460017"/>
            <a:ext cx="2242456" cy="2843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196763" y="5308119"/>
            <a:ext cx="3798468" cy="133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8C014"/>
              </a:buClr>
              <a:buSzPct val="150000"/>
              <a:buNone/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100011, Uzbekistan, Tashkent,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/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</a:br>
            <a:r>
              <a:rPr lang="e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Mirzo-Ulugbek 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district, st. Mahatma Gandhi, 44</a:t>
            </a:r>
          </a:p>
          <a:p>
            <a:pPr marL="0" indent="0" algn="ctr">
              <a:buClr>
                <a:srgbClr val="F8C014"/>
              </a:buClr>
              <a:buSzPct val="150000"/>
              <a:buNone/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Tel: (+71 </a:t>
            </a: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) 200 1100, 232 0202, 237 5599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 algn="ctr">
              <a:buClr>
                <a:srgbClr val="F8C014"/>
              </a:buClr>
              <a:buSzPct val="150000"/>
              <a:buNone/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E-mail: info@ksc.uz, office@ksc.uz</a:t>
            </a:r>
          </a:p>
          <a:p>
            <a:pPr marL="0" indent="0" algn="ctr">
              <a:buClr>
                <a:srgbClr val="F8C014"/>
              </a:buClr>
              <a:buSzPct val="150000"/>
              <a:buNone/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Website: 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  <a:hlinkClick r:id="rId4"/>
              </a:rPr>
              <a:t>www.ksc.uz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" y="460017"/>
            <a:ext cx="2242456" cy="2843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6060" y="392938"/>
            <a:ext cx="2566555" cy="418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A31BEF-9CBA-44C2-9C2B-93F537018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79" y="368305"/>
            <a:ext cx="3624862" cy="4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13477" y="2574701"/>
            <a:ext cx="874497" cy="20486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3"/>
          <p:cNvSpPr/>
          <p:nvPr/>
        </p:nvSpPr>
        <p:spPr>
          <a:xfrm flipH="1" flipV="1">
            <a:off x="3709393" y="2575925"/>
            <a:ext cx="816264" cy="720725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24332" y="1886077"/>
            <a:ext cx="5296585" cy="2624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7431" y="866456"/>
            <a:ext cx="11211319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Achievements of the company in the insurance market /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according to the results. For 2023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2924" y="2641692"/>
            <a:ext cx="830741" cy="2767411"/>
          </a:xfrm>
          <a:prstGeom prst="rect">
            <a:avLst/>
          </a:prstGeom>
          <a:solidFill>
            <a:srgbClr val="F8C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119665" y="5496685"/>
            <a:ext cx="1915887" cy="73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for collection of insurance premiums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9274" y="5409103"/>
            <a:ext cx="0" cy="693328"/>
          </a:xfrm>
          <a:prstGeom prst="line">
            <a:avLst/>
          </a:prstGeom>
          <a:ln w="127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628629" y="1957605"/>
            <a:ext cx="2152238" cy="64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for insurance payments</a:t>
            </a:r>
          </a:p>
          <a:p>
            <a:pPr marL="0" indent="0">
              <a:buNone/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( in the general insurance industry)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18240" y="188654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8" y="1881159"/>
            <a:ext cx="722993" cy="724194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914007" y="3032371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6600" dirty="0">
                <a:solidFill>
                  <a:schemeClr val="bg1"/>
                </a:solidFill>
                <a:latin typeface="Proxima Nova Th" panose="02000506030000020004" pitchFamily="50" charset="0"/>
              </a:rPr>
              <a:t>6</a:t>
            </a:r>
            <a:endParaRPr lang="ru-RU" sz="66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826748" y="3822383"/>
            <a:ext cx="1230078" cy="4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000" b="1" dirty="0">
                <a:solidFill>
                  <a:schemeClr val="bg1"/>
                </a:solidFill>
                <a:latin typeface="Proxima Nova Th" panose="02000506030000020004" pitchFamily="50" charset="0"/>
              </a:rPr>
              <a:t>place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86186" y="3032372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7200">
                <a:solidFill>
                  <a:schemeClr val="bg1"/>
                </a:solidFill>
                <a:latin typeface="Proxima Nova Th" panose="02000506030000020004" pitchFamily="50" charset="0"/>
              </a:rPr>
              <a:t>3</a:t>
            </a:r>
            <a:endParaRPr lang="en-US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628629" y="3822385"/>
            <a:ext cx="1072547" cy="29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000" b="1" dirty="0">
                <a:solidFill>
                  <a:schemeClr val="bg1"/>
                </a:solidFill>
                <a:latin typeface="Proxima Nova Th" panose="02000506030000020004" pitchFamily="50" charset="0"/>
              </a:rPr>
              <a:t>place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357896" y="3516083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38" y="4690533"/>
            <a:ext cx="869735" cy="133655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02923" y="4215239"/>
            <a:ext cx="830742" cy="1194352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EFB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7331748" y="2890845"/>
            <a:ext cx="4367002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existing agreements, of which:</a:t>
            </a: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324323" y="2114816"/>
            <a:ext cx="437301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More than </a:t>
            </a:r>
            <a:r>
              <a:rPr lang="e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882 931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3" y="2385351"/>
            <a:ext cx="435323" cy="899669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7258526" y="349182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дзаголовок 2"/>
          <p:cNvSpPr txBox="1">
            <a:spLocks/>
          </p:cNvSpPr>
          <p:nvPr/>
        </p:nvSpPr>
        <p:spPr>
          <a:xfrm>
            <a:off x="7230376" y="3558877"/>
            <a:ext cx="2158088" cy="62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329 765</a:t>
            </a:r>
          </a:p>
          <a:p>
            <a:pPr marL="0" indent="0"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legal entities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264978" y="3508512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дзаголовок 2"/>
          <p:cNvSpPr txBox="1">
            <a:spLocks/>
          </p:cNvSpPr>
          <p:nvPr/>
        </p:nvSpPr>
        <p:spPr>
          <a:xfrm>
            <a:off x="9350264" y="3466339"/>
            <a:ext cx="2347073" cy="105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553,166 </a:t>
            </a: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individuals</a:t>
            </a: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9470270" y="4666151"/>
            <a:ext cx="2505310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6000" b="1" dirty="0">
              <a:solidFill>
                <a:srgbClr val="F8C01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8D1EFF-FBB2-438A-A619-F2F49279A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  <p:sp>
        <p:nvSpPr>
          <p:cNvPr id="47" name="Подзаголовок 2"/>
          <p:cNvSpPr txBox="1">
            <a:spLocks/>
          </p:cNvSpPr>
          <p:nvPr/>
        </p:nvSpPr>
        <p:spPr>
          <a:xfrm>
            <a:off x="4820125" y="4725317"/>
            <a:ext cx="3504725" cy="1528468"/>
          </a:xfrm>
          <a:prstGeom prst="rect">
            <a:avLst/>
          </a:prstGeom>
          <a:ln w="28575">
            <a:solidFill>
              <a:srgbClr val="FAC2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Fitch Ratings</a:t>
            </a:r>
          </a:p>
          <a:p>
            <a:pPr marL="0" indent="0">
              <a:buNone/>
            </a:pPr>
            <a:r>
              <a:rPr lang="en" sz="2400" b="1" dirty="0">
                <a:solidFill>
                  <a:srgbClr val="F9CF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rating - B</a:t>
            </a:r>
            <a:endParaRPr lang="uz-Cyrl-UZ" sz="2400" b="1" dirty="0">
              <a:solidFill>
                <a:srgbClr val="F9CF4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" sz="2400" b="1" dirty="0">
                <a:solidFill>
                  <a:srgbClr val="F9CF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forecast - </a:t>
            </a:r>
            <a:r>
              <a:rPr lang="en" sz="2400" b="1" dirty="0" err="1">
                <a:solidFill>
                  <a:srgbClr val="F9CF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stable</a:t>
            </a:r>
            <a:endParaRPr lang="ru-RU" sz="2400" b="1" dirty="0">
              <a:solidFill>
                <a:srgbClr val="F9CF4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одзаголовок 2"/>
          <p:cNvSpPr txBox="1">
            <a:spLocks/>
          </p:cNvSpPr>
          <p:nvPr/>
        </p:nvSpPr>
        <p:spPr>
          <a:xfrm>
            <a:off x="8360700" y="4732451"/>
            <a:ext cx="3504725" cy="1528468"/>
          </a:xfrm>
          <a:prstGeom prst="rect">
            <a:avLst/>
          </a:prstGeom>
          <a:ln w="28575">
            <a:solidFill>
              <a:srgbClr val="FAC2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SNS Ratings</a:t>
            </a:r>
          </a:p>
          <a:p>
            <a:pPr marL="0" indent="0">
              <a:buNone/>
            </a:pPr>
            <a:r>
              <a:rPr lang="en" sz="2400" b="1" dirty="0">
                <a:solidFill>
                  <a:srgbClr val="F9CF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rating – AAA-</a:t>
            </a:r>
            <a:endParaRPr lang="uz-Cyrl-UZ" sz="2400" b="1" dirty="0">
              <a:solidFill>
                <a:srgbClr val="F9CF4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" sz="2400" b="1" dirty="0">
                <a:solidFill>
                  <a:srgbClr val="F9CF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forecast - </a:t>
            </a:r>
            <a:r>
              <a:rPr lang="en" sz="2400" b="1" dirty="0" err="1">
                <a:solidFill>
                  <a:srgbClr val="F9CF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stable</a:t>
            </a:r>
            <a:endParaRPr lang="ru-RU" sz="2400" b="1" dirty="0">
              <a:solidFill>
                <a:srgbClr val="F9CF4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3" y="1885590"/>
            <a:ext cx="5366654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5330" y="1730829"/>
            <a:ext cx="1710179" cy="242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Authorized capital and license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622079" y="3945759"/>
            <a:ext cx="3249047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Authorized capital: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22079" y="4316597"/>
            <a:ext cx="5745461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45 billion UZS</a:t>
            </a:r>
            <a:endParaRPr lang="ru-RU" sz="45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3413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683412" y="5205232"/>
            <a:ext cx="2238365" cy="122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 billion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UZS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Preference shares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67384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170783" y="5285031"/>
            <a:ext cx="2847711" cy="120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36 billion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UZS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Common shares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7208217" y="2252971"/>
            <a:ext cx="4537750" cy="413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Activities: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3" y="2209204"/>
            <a:ext cx="1583911" cy="1583911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7291403" y="2925058"/>
            <a:ext cx="4371378" cy="392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8C014"/>
              </a:buClr>
              <a:buSzPct val="150000"/>
            </a:pP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Insurance activities, including mandatory types</a:t>
            </a:r>
          </a:p>
          <a:p>
            <a:pPr>
              <a:buClr>
                <a:srgbClr val="F8C014"/>
              </a:buClr>
              <a:buSzPct val="150000"/>
            </a:pP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Reinsurance activities</a:t>
            </a:r>
          </a:p>
          <a:p>
            <a:pPr>
              <a:buClr>
                <a:srgbClr val="F8C014"/>
              </a:buClr>
              <a:buSzPct val="150000"/>
            </a:pP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Investment activities</a:t>
            </a:r>
          </a:p>
          <a:p>
            <a:pPr>
              <a:buClr>
                <a:srgbClr val="F8C014"/>
              </a:buClr>
              <a:buSzPct val="150000"/>
            </a:pP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Mediation as an insurance agent</a:t>
            </a:r>
          </a:p>
          <a:p>
            <a:pPr>
              <a:buClr>
                <a:srgbClr val="F8C014"/>
              </a:buClr>
              <a:buSzPct val="150000"/>
            </a:pP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Investment intermediation</a:t>
            </a:r>
          </a:p>
          <a:p>
            <a:pPr>
              <a:buClr>
                <a:srgbClr val="F8C014"/>
              </a:buClr>
              <a:buSzPct val="150000"/>
            </a:pP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Survey and </a:t>
            </a:r>
            <a:r>
              <a:rPr lang="en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adjuster </a:t>
            </a: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services for foreign insurers</a:t>
            </a:r>
          </a:p>
          <a:p>
            <a:pPr>
              <a:buClr>
                <a:srgbClr val="F8C014"/>
              </a:buClr>
              <a:buSzPct val="150000"/>
            </a:pP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Sale or rental of property</a:t>
            </a:r>
          </a:p>
          <a:p>
            <a:pPr>
              <a:buClr>
                <a:srgbClr val="F8C014"/>
              </a:buClr>
              <a:buSzPct val="150000"/>
            </a:pPr>
            <a:r>
              <a:rPr lang="e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Advanced training of specialists in the field of insurance (reinsurance)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76892" y="2677402"/>
            <a:ext cx="4155260" cy="0"/>
          </a:xfrm>
          <a:prstGeom prst="line">
            <a:avLst/>
          </a:prstGeom>
          <a:ln>
            <a:solidFill>
              <a:srgbClr val="98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66006" y="2688288"/>
            <a:ext cx="674914" cy="0"/>
          </a:xfrm>
          <a:prstGeom prst="line">
            <a:avLst/>
          </a:prstGeom>
          <a:ln w="381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95" y="4456515"/>
            <a:ext cx="425850" cy="7487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5" y="4520772"/>
            <a:ext cx="243745" cy="42854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BF0F3E-2FBF-4D0D-82AA-2F0928BF4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885" y="1526196"/>
            <a:ext cx="1890171" cy="268831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D43DA02-394F-475C-B6CF-796D63EDC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0" y="937240"/>
            <a:ext cx="12182476" cy="595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5400000">
            <a:off x="3247578" y="-2314947"/>
            <a:ext cx="5496655" cy="15599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4797" y="2072902"/>
            <a:ext cx="356139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Creation of the first non-state insurer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68552" y="2575926"/>
            <a:ext cx="2830284" cy="620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KAPITAL SUG'URTA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870418" y="1215940"/>
            <a:ext cx="1471398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February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1991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82170" y="5740612"/>
            <a:ext cx="4007056" cy="584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employees in the company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3" y="3545466"/>
            <a:ext cx="625403" cy="1292500"/>
          </a:xfrm>
          <a:prstGeom prst="rect">
            <a:avLst/>
          </a:prstGeom>
        </p:spPr>
      </p:pic>
      <p:sp>
        <p:nvSpPr>
          <p:cNvPr id="57" name="Подзаголовок 2"/>
          <p:cNvSpPr txBox="1">
            <a:spLocks/>
          </p:cNvSpPr>
          <p:nvPr/>
        </p:nvSpPr>
        <p:spPr>
          <a:xfrm>
            <a:off x="1501486" y="4962753"/>
            <a:ext cx="1840330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224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14" y="967213"/>
            <a:ext cx="912210" cy="912210"/>
          </a:xfrm>
          <a:prstGeom prst="rect">
            <a:avLst/>
          </a:prstGeom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8802101" y="1934194"/>
            <a:ext cx="3452079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branches and offices</a:t>
            </a: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9273108" y="1049221"/>
            <a:ext cx="1271240" cy="86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61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21" y="3545282"/>
            <a:ext cx="531369" cy="13063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8" y="1136257"/>
            <a:ext cx="836220" cy="820734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3367371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дзаголовок 2"/>
          <p:cNvSpPr txBox="1">
            <a:spLocks/>
          </p:cNvSpPr>
          <p:nvPr/>
        </p:nvSpPr>
        <p:spPr>
          <a:xfrm>
            <a:off x="4941819" y="1130142"/>
            <a:ext cx="1969415" cy="897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2023</a:t>
            </a:r>
          </a:p>
        </p:txBody>
      </p:sp>
      <p:sp>
        <p:nvSpPr>
          <p:cNvPr id="69" name="Подзаголовок 2"/>
          <p:cNvSpPr txBox="1">
            <a:spLocks/>
          </p:cNvSpPr>
          <p:nvPr/>
        </p:nvSpPr>
        <p:spPr>
          <a:xfrm>
            <a:off x="4501463" y="2097162"/>
            <a:ext cx="3633608" cy="99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Us</a:t>
            </a:r>
            <a:r>
              <a:rPr lang="e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31</a:t>
            </a:r>
            <a:r>
              <a:rPr lang="e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years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461325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44" y="1041060"/>
            <a:ext cx="819854" cy="912210"/>
          </a:xfrm>
          <a:prstGeom prst="rect">
            <a:avLst/>
          </a:prstGeom>
        </p:spPr>
      </p:pic>
      <p:sp>
        <p:nvSpPr>
          <p:cNvPr id="72" name="Подзаголовок 2"/>
          <p:cNvSpPr txBox="1">
            <a:spLocks/>
          </p:cNvSpPr>
          <p:nvPr/>
        </p:nvSpPr>
        <p:spPr>
          <a:xfrm>
            <a:off x="9669265" y="2249221"/>
            <a:ext cx="170990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countrywide!</a:t>
            </a:r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3537459" y="3764699"/>
            <a:ext cx="5138348" cy="757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In our state</a:t>
            </a:r>
          </a:p>
        </p:txBody>
      </p:sp>
      <p:sp>
        <p:nvSpPr>
          <p:cNvPr id="79" name="Подзаголовок 2"/>
          <p:cNvSpPr txBox="1">
            <a:spLocks/>
          </p:cNvSpPr>
          <p:nvPr/>
        </p:nvSpPr>
        <p:spPr>
          <a:xfrm>
            <a:off x="8604271" y="5673709"/>
            <a:ext cx="2579921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insurance agents</a:t>
            </a:r>
          </a:p>
        </p:txBody>
      </p:sp>
      <p:sp>
        <p:nvSpPr>
          <p:cNvPr id="80" name="Подзаголовок 2"/>
          <p:cNvSpPr txBox="1">
            <a:spLocks/>
          </p:cNvSpPr>
          <p:nvPr/>
        </p:nvSpPr>
        <p:spPr>
          <a:xfrm>
            <a:off x="8461853" y="4867973"/>
            <a:ext cx="2746378" cy="83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93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53" y="3941638"/>
            <a:ext cx="433707" cy="89632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41" y="4242465"/>
            <a:ext cx="288146" cy="595501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537459" y="4608927"/>
            <a:ext cx="5138348" cy="0"/>
            <a:chOff x="3654409" y="4703354"/>
            <a:chExt cx="5138348" cy="0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621918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>
              <a:off x="365440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85" y="4380165"/>
            <a:ext cx="221517" cy="4578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1" y="4522607"/>
            <a:ext cx="152593" cy="31536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31" y="3853070"/>
            <a:ext cx="406175" cy="99858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47" y="4066328"/>
            <a:ext cx="324802" cy="7985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73" y="4242465"/>
            <a:ext cx="253158" cy="62238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55" y="4380165"/>
            <a:ext cx="197148" cy="484688"/>
          </a:xfrm>
          <a:prstGeom prst="rect">
            <a:avLst/>
          </a:prstGeom>
        </p:spPr>
      </p:pic>
      <p:sp>
        <p:nvSpPr>
          <p:cNvPr id="44" name="Подзаголовок 2"/>
          <p:cNvSpPr txBox="1">
            <a:spLocks/>
          </p:cNvSpPr>
          <p:nvPr/>
        </p:nvSpPr>
        <p:spPr>
          <a:xfrm>
            <a:off x="1225438" y="5218307"/>
            <a:ext cx="1289960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0564381-FD36-432A-82B1-D2722DF35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10675" y="3564450"/>
            <a:ext cx="2580283" cy="1566006"/>
          </a:xfrm>
          <a:prstGeom prst="rightArrow">
            <a:avLst/>
          </a:prstGeom>
          <a:solidFill>
            <a:srgbClr val="F9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84300" y="2430671"/>
            <a:ext cx="1899126" cy="143480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9" y="1087672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Regional divisions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68" name="Прямоугольник 33"/>
          <p:cNvSpPr/>
          <p:nvPr/>
        </p:nvSpPr>
        <p:spPr>
          <a:xfrm rot="10800000" flipH="1" flipV="1">
            <a:off x="152026" y="2793313"/>
            <a:ext cx="1219941" cy="723340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33"/>
          <p:cNvSpPr/>
          <p:nvPr/>
        </p:nvSpPr>
        <p:spPr>
          <a:xfrm rot="10800000" flipH="1" flipV="1">
            <a:off x="381002" y="3956648"/>
            <a:ext cx="1702423" cy="781609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F9C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84300" y="3020766"/>
            <a:ext cx="1592813" cy="343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2022 year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45444" y="4233184"/>
            <a:ext cx="1853046" cy="37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2023 year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" y="1830115"/>
            <a:ext cx="5929047" cy="54119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0675" y="1912877"/>
            <a:ext cx="5716052" cy="373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381003" y="1931470"/>
            <a:ext cx="646184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operating units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3594" y="5592765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dirty="0">
                <a:solidFill>
                  <a:srgbClr val="FAC200"/>
                </a:solidFill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64953" y="4766003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Of them: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994" r="575" b="2173"/>
          <a:stretch/>
        </p:blipFill>
        <p:spPr>
          <a:xfrm>
            <a:off x="5506227" y="1728944"/>
            <a:ext cx="6653338" cy="4297829"/>
          </a:xfrm>
          <a:prstGeom prst="rect">
            <a:avLst/>
          </a:prstGeom>
          <a:ln w="3810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3683585" y="5973097"/>
            <a:ext cx="6187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dirty="0">
                <a:solidFill>
                  <a:srgbClr val="FAC200"/>
                </a:solidFill>
              </a:rPr>
              <a:t>1 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branch and </a:t>
            </a:r>
            <a:r>
              <a:rPr lang="en" sz="4000" b="1" dirty="0">
                <a:solidFill>
                  <a:srgbClr val="FAC200"/>
                </a:solidFill>
              </a:rPr>
              <a:t>10 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insurance centers in the city of Tashkent.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90958" y="4098585"/>
            <a:ext cx="5010982" cy="49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61 </a:t>
            </a:r>
            <a:r>
              <a:rPr lang="en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structural divisions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053244" y="2897737"/>
            <a:ext cx="4789601" cy="511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64 structural divisions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5000160"/>
            <a:ext cx="795480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dirty="0">
                <a:solidFill>
                  <a:srgbClr val="FAC200"/>
                </a:solidFill>
              </a:rPr>
              <a:t>14​ 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branches and </a:t>
            </a:r>
            <a:r>
              <a:rPr lang="en" sz="4000" b="1" dirty="0">
                <a:solidFill>
                  <a:srgbClr val="FAC200"/>
                </a:solidFill>
              </a:rPr>
              <a:t>4 7 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branches in all administrative</a:t>
            </a:r>
          </a:p>
          <a:p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centers of the country's regions;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278A411-4D9B-4554-87B4-14738AD85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790062632"/>
              </p:ext>
            </p:extLst>
          </p:nvPr>
        </p:nvGraphicFramePr>
        <p:xfrm>
          <a:off x="4217716" y="1778195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premiums</a:t>
            </a:r>
          </a:p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the end of 2022 – 2023 years (million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892847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798151" y="1778195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Volume of collected insurance premiums, million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UZS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467018338"/>
              </p:ext>
            </p:extLst>
          </p:nvPr>
        </p:nvGraphicFramePr>
        <p:xfrm>
          <a:off x="130155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51034" y="4385905"/>
            <a:ext cx="279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100.6 % increase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CFD8AE9-4B0F-422E-ADBA-16B341E6C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3254" y="740371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premiums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the end of 2022 – 2023 (million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34.2 %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1811" y="1562607"/>
            <a:ext cx="6019252" cy="6924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847"/>
            <a:ext cx="5929047" cy="692438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53254" y="1659034"/>
            <a:ext cx="5003709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041678001"/>
              </p:ext>
            </p:extLst>
          </p:nvPr>
        </p:nvGraphicFramePr>
        <p:xfrm>
          <a:off x="212565" y="2782451"/>
          <a:ext cx="5144398" cy="374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451598600"/>
              </p:ext>
            </p:extLst>
          </p:nvPr>
        </p:nvGraphicFramePr>
        <p:xfrm>
          <a:off x="6172200" y="2076998"/>
          <a:ext cx="3029237" cy="273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Подзаголовок 2"/>
          <p:cNvSpPr txBox="1">
            <a:spLocks/>
          </p:cNvSpPr>
          <p:nvPr/>
        </p:nvSpPr>
        <p:spPr>
          <a:xfrm>
            <a:off x="452465" y="1622024"/>
            <a:ext cx="4758164" cy="527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Comparative chart of received insurance premiums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77590" y="1682511"/>
            <a:ext cx="5227558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7114815" y="1636731"/>
            <a:ext cx="4890334" cy="536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Comparative chart of the shares of existing contracts by their number ( </a:t>
            </a:r>
            <a:r>
              <a:rPr lang="e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pcs </a:t>
            </a:r>
            <a:r>
              <a:rPr lang="e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%)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476435500"/>
              </p:ext>
            </p:extLst>
          </p:nvPr>
        </p:nvGraphicFramePr>
        <p:xfrm>
          <a:off x="9043557" y="3805768"/>
          <a:ext cx="3051459" cy="280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336620" y="2217911"/>
            <a:ext cx="221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2022</a:t>
            </a:r>
            <a:r>
              <a:rPr lang="en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​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87741" y="3868816"/>
            <a:ext cx="236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53C79AC-0406-48AB-9F3D-5650EFB4A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28270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68"/>
            <a:ext cx="6608618" cy="69243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24844" y="890158"/>
            <a:ext cx="6387683" cy="490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4844" y="815068"/>
            <a:ext cx="6747075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premiums by type of insurance</a:t>
            </a:r>
          </a:p>
          <a:p>
            <a:pPr algn="ctr"/>
            <a:r>
              <a:rPr lang="e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the end of 2023 (million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7552596" y="939386"/>
            <a:ext cx="4652828" cy="447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of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Compulsory civil liability insurance for vehicle owners</a:t>
            </a:r>
            <a:r>
              <a:rPr lang="e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terms of compulsory types of insurance, million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UZS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459631" y="1608772"/>
            <a:ext cx="1042" cy="49478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308018220"/>
              </p:ext>
            </p:extLst>
          </p:nvPr>
        </p:nvGraphicFramePr>
        <p:xfrm>
          <a:off x="-485871" y="1514337"/>
          <a:ext cx="7906064" cy="513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93041429"/>
              </p:ext>
            </p:extLst>
          </p:nvPr>
        </p:nvGraphicFramePr>
        <p:xfrm>
          <a:off x="7420195" y="4383271"/>
          <a:ext cx="4771803" cy="255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678025" y="3936891"/>
            <a:ext cx="4527399" cy="44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of financial risk insurance in relation to other types of insurance, million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UZS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720417703"/>
              </p:ext>
            </p:extLst>
          </p:nvPr>
        </p:nvGraphicFramePr>
        <p:xfrm>
          <a:off x="7459631" y="1380859"/>
          <a:ext cx="4607873" cy="234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114B7F-BC2A-4276-8338-6F802DED4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208" y="839716"/>
            <a:ext cx="1140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Comparative chart of received insurance premiums by region at the end of </a:t>
            </a: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2022 -2023 (million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UZS</a:t>
            </a: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8011434"/>
              </p:ext>
            </p:extLst>
          </p:nvPr>
        </p:nvGraphicFramePr>
        <p:xfrm>
          <a:off x="456208" y="1695361"/>
          <a:ext cx="11409217" cy="529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80FA95-5019-46EF-9A19-45A2DA13A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" y="151576"/>
            <a:ext cx="4336883" cy="5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37496</TotalTime>
  <Words>662</Words>
  <Application>Microsoft Office PowerPoint</Application>
  <PresentationFormat>Широкоэкранный</PresentationFormat>
  <Paragraphs>214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Franklin Gothic Medium Cond</vt:lpstr>
      <vt:lpstr>Proxima Nova Th</vt:lpstr>
      <vt:lpstr>Segoe UI</vt:lpstr>
      <vt:lpstr>Times New Roman</vt:lpstr>
      <vt:lpstr>Тема Office</vt:lpstr>
      <vt:lpstr>KAPITAL SUG`URTA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Dwyggy</dc:creator>
  <cp:lastModifiedBy>Aziz Musaev</cp:lastModifiedBy>
  <cp:revision>1351</cp:revision>
  <cp:lastPrinted>2023-03-31T04:41:16Z</cp:lastPrinted>
  <dcterms:created xsi:type="dcterms:W3CDTF">2016-09-02T08:18:15Z</dcterms:created>
  <dcterms:modified xsi:type="dcterms:W3CDTF">2024-05-20T05:40:13Z</dcterms:modified>
</cp:coreProperties>
</file>