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2"/>
  </p:notesMasterIdLst>
  <p:sldIdLst>
    <p:sldId id="256" r:id="rId2"/>
    <p:sldId id="260" r:id="rId3"/>
    <p:sldId id="279" r:id="rId4"/>
    <p:sldId id="307" r:id="rId5"/>
    <p:sldId id="306" r:id="rId6"/>
    <p:sldId id="303" r:id="rId7"/>
    <p:sldId id="312" r:id="rId8"/>
    <p:sldId id="304" r:id="rId9"/>
    <p:sldId id="322" r:id="rId10"/>
    <p:sldId id="318" r:id="rId11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CF49"/>
    <a:srgbClr val="969696"/>
    <a:srgbClr val="F9BC00"/>
    <a:srgbClr val="F6BB00"/>
    <a:srgbClr val="FAC200"/>
    <a:srgbClr val="777777"/>
    <a:srgbClr val="F6C100"/>
    <a:srgbClr val="F86828"/>
    <a:srgbClr val="B2B2B2"/>
    <a:srgbClr val="FFCE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929F9F4-4A8F-4326-A1B4-22849713DDAB}" styleName="Темный стиль 1 —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57" autoAdjust="0"/>
    <p:restoredTop sz="95501" autoAdjust="0"/>
  </p:normalViewPr>
  <p:slideViewPr>
    <p:cSldViewPr snapToGrid="0">
      <p:cViewPr>
        <p:scale>
          <a:sx n="96" d="100"/>
          <a:sy n="96" d="100"/>
        </p:scale>
        <p:origin x="72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99023733774389"/>
          <c:y val="4.4242814614184882E-2"/>
          <c:w val="0.87702787854506481"/>
          <c:h val="0.699648221435834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2021г.</c:v>
                </c:pt>
              </c:strCache>
            </c:strRef>
          </c:tx>
          <c:spPr>
            <a:solidFill>
              <a:srgbClr val="8F95A0">
                <a:alpha val="7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9927536468764696E-2"/>
                  <c:y val="7.985916281187256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21B-45B7-8BA8-467F6C5A8959}"/>
                </c:ext>
              </c:extLst>
            </c:dLbl>
            <c:dLbl>
              <c:idx val="1"/>
              <c:layout>
                <c:manualLayout>
                  <c:x val="-4.9818841171911741E-3"/>
                  <c:y val="1.59718325623745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21B-45B7-8BA8-467F6C5A8959}"/>
                </c:ext>
              </c:extLst>
            </c:dLbl>
            <c:dLbl>
              <c:idx val="2"/>
              <c:layout>
                <c:manualLayout>
                  <c:x val="-9.9637682343824713E-3"/>
                  <c:y val="1.33098604686454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21B-45B7-8BA8-467F6C5A89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Имущественное страхование</c:v>
                </c:pt>
                <c:pt idx="1">
                  <c:v>Личное страхование</c:v>
                </c:pt>
                <c:pt idx="2">
                  <c:v>Страхование ответственности в т.ч. обяз.виды</c:v>
                </c:pt>
              </c:strCache>
            </c:strRef>
          </c:cat>
          <c:val>
            <c:numRef>
              <c:f>Лист1!$B$2:$B$4</c:f>
              <c:numCache>
                <c:formatCode>#\ ##0.0_ ;\-#\ ##0.0\ </c:formatCode>
                <c:ptCount val="3"/>
                <c:pt idx="0">
                  <c:v>92160.451075001925</c:v>
                </c:pt>
                <c:pt idx="1">
                  <c:v>3412.76342002</c:v>
                </c:pt>
                <c:pt idx="2">
                  <c:v>21074.704665041463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21B-45B7-8BA8-467F6C5A895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2022г.</c:v>
                </c:pt>
              </c:strCache>
            </c:strRef>
          </c:tx>
          <c:spPr>
            <a:pattFill prst="narVert">
              <a:fgClr>
                <a:srgbClr val="F9BC00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-6.6425121562549297E-3"/>
                  <c:y val="1.634136459396855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21B-45B7-8BA8-467F6C5A8959}"/>
                </c:ext>
              </c:extLst>
            </c:dLbl>
            <c:dLbl>
              <c:idx val="2"/>
              <c:layout>
                <c:manualLayout>
                  <c:x val="9.9637682343823482E-3"/>
                  <c:y val="1.59718325623744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21B-45B7-8BA8-467F6C5A89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Имущественное страхование</c:v>
                </c:pt>
                <c:pt idx="1">
                  <c:v>Личное страхование</c:v>
                </c:pt>
                <c:pt idx="2">
                  <c:v>Страхование ответственности в т.ч. обяз.виды</c:v>
                </c:pt>
              </c:strCache>
            </c:strRef>
          </c:cat>
          <c:val>
            <c:numRef>
              <c:f>Лист1!$C$2:$C$4</c:f>
              <c:numCache>
                <c:formatCode>#\ ##0.0_ ;\-#\ ##0.0\ </c:formatCode>
                <c:ptCount val="3"/>
                <c:pt idx="0">
                  <c:v>127003.73915208984</c:v>
                </c:pt>
                <c:pt idx="1">
                  <c:v>1990.7887785199978</c:v>
                </c:pt>
                <c:pt idx="2">
                  <c:v>21164.984507670597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21B-45B7-8BA8-467F6C5A89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"/>
        <c:axId val="-613266784"/>
        <c:axId val="-613261344"/>
      </c:barChart>
      <c:catAx>
        <c:axId val="-613266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lnSpc>
                <a:spcPct val="80000"/>
              </a:lnSpc>
              <a:defRPr sz="1600" b="1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endParaRPr lang="ru-RU"/>
          </a:p>
        </c:txPr>
        <c:crossAx val="-613261344"/>
        <c:crosses val="autoZero"/>
        <c:auto val="1"/>
        <c:lblAlgn val="ctr"/>
        <c:lblOffset val="100"/>
        <c:noMultiLvlLbl val="0"/>
      </c:catAx>
      <c:valAx>
        <c:axId val="-61326134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\ ##0.0_ ;\-#\ ##0.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Proxima Nova Th" panose="02000506030000020004" pitchFamily="50" charset="0"/>
                <a:ea typeface="+mn-ea"/>
                <a:cs typeface="+mn-cs"/>
              </a:defRPr>
            </a:pPr>
            <a:endParaRPr lang="ru-RU"/>
          </a:p>
        </c:txPr>
        <c:crossAx val="-61326678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9262241803394976"/>
          <c:y val="0.94504641578033843"/>
          <c:w val="0.32214299109956496"/>
          <c:h val="5.02464031273469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Proxima Nova Th" panose="02000506030000020004" pitchFamily="50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03453170939228"/>
          <c:y val="6.0548916282113868E-2"/>
          <c:w val="0.85996546829060772"/>
          <c:h val="0.8240445910616476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pattFill prst="narVert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innerShdw blurRad="114300">
                  <a:schemeClr val="bg1">
                    <a:lumMod val="75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6F4C-4FCD-90DF-715F91818F68}"/>
              </c:ext>
            </c:extLst>
          </c:dPt>
          <c:dLbls>
            <c:dLbl>
              <c:idx val="0"/>
              <c:layout>
                <c:manualLayout>
                  <c:x val="-0.31232529247960777"/>
                  <c:y val="1.418417185408583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defRPr>
                    </a:pPr>
                    <a:r>
                      <a:rPr lang="en-US" dirty="0"/>
                      <a:t>150 159,5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02660142557709"/>
                      <c:h val="0.138248395004491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6F4C-4FCD-90DF-715F91818F68}"/>
                </c:ext>
              </c:extLst>
            </c:dLbl>
            <c:dLbl>
              <c:idx val="1"/>
              <c:layout>
                <c:manualLayout>
                  <c:x val="-0.28966443323518437"/>
                  <c:y val="3.152162285788601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116 647,9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618777627849284"/>
                      <c:h val="0.126838016757426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F4C-4FCD-90DF-715F91818F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2022г.</c:v>
                </c:pt>
                <c:pt idx="1">
                  <c:v>2021г.</c:v>
                </c:pt>
              </c:strCache>
            </c:strRef>
          </c:cat>
          <c:val>
            <c:numRef>
              <c:f>Лист1!$B$2:$B$3</c:f>
              <c:numCache>
                <c:formatCode>#,##0.0_ ;\-#,##0.0\ </c:formatCode>
                <c:ptCount val="2"/>
                <c:pt idx="0">
                  <c:v>118962.64</c:v>
                </c:pt>
                <c:pt idx="1">
                  <c:v>118962.64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4C-4FCD-90DF-715F91818F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7"/>
        <c:overlap val="-48"/>
        <c:axId val="-613262976"/>
        <c:axId val="-613266240"/>
      </c:barChart>
      <c:catAx>
        <c:axId val="-613262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endParaRPr lang="ru-RU"/>
          </a:p>
        </c:txPr>
        <c:crossAx val="-613266240"/>
        <c:crosses val="autoZero"/>
        <c:auto val="1"/>
        <c:lblAlgn val="ctr"/>
        <c:lblOffset val="100"/>
        <c:noMultiLvlLbl val="0"/>
      </c:catAx>
      <c:valAx>
        <c:axId val="-613266240"/>
        <c:scaling>
          <c:orientation val="minMax"/>
        </c:scaling>
        <c:delete val="1"/>
        <c:axPos val="b"/>
        <c:numFmt formatCode="#,##0.0_ ;\-#,##0.0\ " sourceLinked="1"/>
        <c:majorTickMark val="none"/>
        <c:minorTickMark val="none"/>
        <c:tickLblPos val="nextTo"/>
        <c:crossAx val="-613262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85927932217412"/>
          <c:y val="6.0214587322835827E-2"/>
          <c:w val="0.87039626150984584"/>
          <c:h val="0.774316483405784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2021г.</c:v>
                </c:pt>
              </c:strCache>
            </c:strRef>
          </c:tx>
          <c:spPr>
            <a:solidFill>
              <a:srgbClr val="8F95A0">
                <a:alpha val="7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9927536468764696E-2"/>
                  <c:y val="7.985916281187256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604-459D-9D0D-D538645F6FB1}"/>
                </c:ext>
              </c:extLst>
            </c:dLbl>
            <c:dLbl>
              <c:idx val="1"/>
              <c:layout>
                <c:manualLayout>
                  <c:x val="-4.9818841171911741E-3"/>
                  <c:y val="1.59718325623745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604-459D-9D0D-D538645F6FB1}"/>
                </c:ext>
              </c:extLst>
            </c:dLbl>
            <c:dLbl>
              <c:idx val="2"/>
              <c:layout>
                <c:manualLayout>
                  <c:x val="-9.9637682343824713E-3"/>
                  <c:y val="1.33098604686454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604-459D-9D0D-D538645F6FB1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Имущественное страхование</c:v>
                </c:pt>
                <c:pt idx="1">
                  <c:v>Личное страхование</c:v>
                </c:pt>
                <c:pt idx="2">
                  <c:v>Страхование ответственности в т.ч. обяз.виды</c:v>
                </c:pt>
              </c:strCache>
            </c:strRef>
          </c:cat>
          <c:val>
            <c:numRef>
              <c:f>Лист1!$B$2:$B$4</c:f>
              <c:numCache>
                <c:formatCode>_-* #\ ##0.00_р_._-;\-* #\ ##0.00_р_._-;_-* "-"??_р_._-;_-@_-</c:formatCode>
                <c:ptCount val="3"/>
                <c:pt idx="0">
                  <c:v>35802.019999999997</c:v>
                </c:pt>
                <c:pt idx="1">
                  <c:v>656.63099999999997</c:v>
                </c:pt>
                <c:pt idx="2">
                  <c:v>3829.1240700000003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604-459D-9D0D-D538645F6FB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2022г.</c:v>
                </c:pt>
              </c:strCache>
            </c:strRef>
          </c:tx>
          <c:spPr>
            <a:pattFill prst="narVert">
              <a:fgClr>
                <a:srgbClr val="F9BC00"/>
              </a:fgClr>
              <a:bgClr>
                <a:schemeClr val="bg1"/>
              </a:bgClr>
            </a:pattFill>
          </c:spPr>
          <c:invertIfNegative val="0"/>
          <c:dLbls>
            <c:dLbl>
              <c:idx val="0"/>
              <c:layout>
                <c:manualLayout>
                  <c:x val="8.3031401953186246E-3"/>
                  <c:y val="1.06478883749163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604-459D-9D0D-D538645F6FB1}"/>
                </c:ext>
              </c:extLst>
            </c:dLbl>
            <c:dLbl>
              <c:idx val="2"/>
              <c:layout>
                <c:manualLayout>
                  <c:x val="9.9637682343823482E-3"/>
                  <c:y val="1.59718325623744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604-459D-9D0D-D538645F6FB1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Имущественное страхование</c:v>
                </c:pt>
                <c:pt idx="1">
                  <c:v>Личное страхование</c:v>
                </c:pt>
                <c:pt idx="2">
                  <c:v>Страхование ответственности в т.ч. обяз.виды</c:v>
                </c:pt>
              </c:strCache>
            </c:strRef>
          </c:cat>
          <c:val>
            <c:numRef>
              <c:f>Лист1!$C$2:$C$4</c:f>
              <c:numCache>
                <c:formatCode>_-* #\ ##0.00_р_._-;\-* #\ ##0.00_р_._-;_-* "-"??_р_._-;_-@_-</c:formatCode>
                <c:ptCount val="3"/>
                <c:pt idx="0">
                  <c:v>54193.122000000003</c:v>
                </c:pt>
                <c:pt idx="1">
                  <c:v>912.553</c:v>
                </c:pt>
                <c:pt idx="2">
                  <c:v>12032.370999999999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604-459D-9D0D-D538645F6F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"/>
        <c:axId val="-494513504"/>
        <c:axId val="-494511872"/>
      </c:barChart>
      <c:catAx>
        <c:axId val="-494513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lnSpc>
                <a:spcPct val="80000"/>
              </a:lnSpc>
              <a:defRPr sz="1600" b="1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endParaRPr lang="ru-RU"/>
          </a:p>
        </c:txPr>
        <c:crossAx val="-494511872"/>
        <c:crosses val="autoZero"/>
        <c:auto val="1"/>
        <c:lblAlgn val="ctr"/>
        <c:lblOffset val="100"/>
        <c:noMultiLvlLbl val="0"/>
      </c:catAx>
      <c:valAx>
        <c:axId val="-49451187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-* #\ ##0.00_р_._-;\-* #\ ##0.00_р_._-;_-* &quot;-&quot;??_р_.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Proxima Nova Th" panose="02000506030000020004" pitchFamily="50" charset="0"/>
                <a:ea typeface="+mn-ea"/>
                <a:cs typeface="+mn-cs"/>
              </a:defRPr>
            </a:pPr>
            <a:endParaRPr lang="ru-RU"/>
          </a:p>
        </c:txPr>
        <c:crossAx val="-494513504"/>
        <c:crosses val="autoZero"/>
        <c:crossBetween val="between"/>
      </c:valAx>
      <c:spPr>
        <a:noFill/>
        <a:ln w="25400">
          <a:solidFill>
            <a:schemeClr val="tx1">
              <a:lumMod val="5000"/>
              <a:lumOff val="9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39594372291224544"/>
          <c:y val="0.94504633370536695"/>
          <c:w val="0.32214299109956496"/>
          <c:h val="5.02464031273469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Proxima Nova Th" panose="02000506030000020004" pitchFamily="50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88458486769264"/>
          <c:y val="5.4244839902520117E-2"/>
          <c:w val="0.85996546829060772"/>
          <c:h val="0.8240445910616476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pattFill prst="narVert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dLbl>
              <c:idx val="0"/>
              <c:layout>
                <c:manualLayout>
                  <c:x val="-0.15370363599868975"/>
                  <c:y val="3.152038189796747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67 138,1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98820154489567"/>
                      <c:h val="0.126838016757426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6E9A-425F-9A57-57C23FF0203F}"/>
                </c:ext>
              </c:extLst>
            </c:dLbl>
            <c:dLbl>
              <c:idx val="1"/>
              <c:layout>
                <c:manualLayout>
                  <c:x val="-0.23852568825532061"/>
                  <c:y val="1.2409599172428651E-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40 287,8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083825470319605"/>
                      <c:h val="0.126838016757426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E9A-425F-9A57-57C23FF020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2022г.</c:v>
                </c:pt>
                <c:pt idx="1">
                  <c:v>2021г.</c:v>
                </c:pt>
              </c:strCache>
            </c:strRef>
          </c:cat>
          <c:val>
            <c:numRef>
              <c:f>Лист1!$B$2:$B$3</c:f>
              <c:numCache>
                <c:formatCode>_-* #,##0.0_р_._-;\-* #,##0.0_р_._-;_-* "-"??_р_._-;_-@_-</c:formatCode>
                <c:ptCount val="2"/>
                <c:pt idx="0">
                  <c:v>41310.230000000003</c:v>
                </c:pt>
                <c:pt idx="1">
                  <c:v>41310.230000000003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9A-425F-9A57-57C23FF020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7"/>
        <c:overlap val="-48"/>
        <c:axId val="-494508064"/>
        <c:axId val="-494512960"/>
      </c:barChart>
      <c:catAx>
        <c:axId val="-494508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endParaRPr lang="ru-RU"/>
          </a:p>
        </c:txPr>
        <c:crossAx val="-494512960"/>
        <c:crosses val="autoZero"/>
        <c:auto val="1"/>
        <c:lblAlgn val="ctr"/>
        <c:lblOffset val="100"/>
        <c:noMultiLvlLbl val="0"/>
      </c:catAx>
      <c:valAx>
        <c:axId val="-494512960"/>
        <c:scaling>
          <c:orientation val="minMax"/>
        </c:scaling>
        <c:delete val="1"/>
        <c:axPos val="b"/>
        <c:numFmt formatCode="_-* #,##0.0_р_._-;\-* #,##0.0_р_._-;_-* &quot;-&quot;??_р_._-;_-@_-" sourceLinked="1"/>
        <c:majorTickMark val="none"/>
        <c:minorTickMark val="none"/>
        <c:tickLblPos val="nextTo"/>
        <c:crossAx val="-494508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5.7396757382291885E-2"/>
          <c:w val="0.90916515166883838"/>
          <c:h val="0.824044591061647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rgbClr val="FAC200"/>
              </a:innerShdw>
            </a:effectLst>
          </c:spPr>
          <c:invertIfNegative val="0"/>
          <c:dLbls>
            <c:dLbl>
              <c:idx val="1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B0AA-494F-8258-0110AF1E6FB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2021г.</c:v>
                </c:pt>
                <c:pt idx="1">
                  <c:v>2022г.</c:v>
                </c:pt>
              </c:strCache>
            </c:strRef>
          </c:cat>
          <c:val>
            <c:numRef>
              <c:f>Лист1!$B$2:$B$3</c:f>
              <c:numCache>
                <c:formatCode>_(* #,##0.00_);_(* \(#,##0.00\);_(* "-"??_);_(@_)</c:formatCode>
                <c:ptCount val="2"/>
                <c:pt idx="0">
                  <c:v>103053.73</c:v>
                </c:pt>
                <c:pt idx="1">
                  <c:v>162890.32999999999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AA-494F-8258-0110AF1E6F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-491654352"/>
        <c:axId val="-491659248"/>
      </c:barChart>
      <c:catAx>
        <c:axId val="-491654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491659248"/>
        <c:crosses val="autoZero"/>
        <c:auto val="1"/>
        <c:lblAlgn val="ctr"/>
        <c:lblOffset val="100"/>
        <c:noMultiLvlLbl val="0"/>
      </c:catAx>
      <c:valAx>
        <c:axId val="-491659248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491654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5.7396757382291885E-2"/>
          <c:w val="0.90916515166883838"/>
          <c:h val="0.8240445910616476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dLbl>
              <c:idx val="0"/>
              <c:layout>
                <c:manualLayout>
                  <c:x val="-9.2249202625495196E-3"/>
                  <c:y val="-8.60632077180610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A6C-4BD0-B5BC-E685DAAC6380}"/>
                </c:ext>
              </c:extLst>
            </c:dLbl>
            <c:dLbl>
              <c:idx val="1"/>
              <c:layout>
                <c:manualLayout>
                  <c:x val="-3.0749734208499338E-3"/>
                  <c:y val="-0.417075545095218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A6C-4BD0-B5BC-E685DAAC6380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2021г.</c:v>
                </c:pt>
                <c:pt idx="1">
                  <c:v>2022г.</c:v>
                </c:pt>
              </c:strCache>
            </c:strRef>
          </c:cat>
          <c:val>
            <c:numRef>
              <c:f>Лист1!$B$2:$B$3</c:f>
              <c:numCache>
                <c:formatCode>_(* #,##0.00_);_(* \(#,##0.00\);_(* "-"??_);_(@_)</c:formatCode>
                <c:ptCount val="2"/>
                <c:pt idx="0">
                  <c:v>51376.95</c:v>
                </c:pt>
                <c:pt idx="1">
                  <c:v>59411.46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6C-4BD0-B5BC-E685DAAC63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100"/>
        <c:axId val="-491666320"/>
        <c:axId val="-491665776"/>
      </c:barChart>
      <c:catAx>
        <c:axId val="-491666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491665776"/>
        <c:crosses val="autoZero"/>
        <c:auto val="1"/>
        <c:lblAlgn val="ctr"/>
        <c:lblOffset val="100"/>
        <c:noMultiLvlLbl val="0"/>
      </c:catAx>
      <c:valAx>
        <c:axId val="-491665776"/>
        <c:scaling>
          <c:orientation val="minMax"/>
          <c:max val="50000"/>
          <c:min val="40000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491666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0015407868807906E-2"/>
          <c:y val="2.0937372489970716E-2"/>
          <c:w val="0.92077853649283015"/>
          <c:h val="0.493703261368026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2022г.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5.9973342002538552E-3"/>
                  <c:y val="-3.9173375676418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338-4A3A-A3EC-F375116A7D3D}"/>
                </c:ext>
              </c:extLst>
            </c:dLbl>
            <c:dLbl>
              <c:idx val="1"/>
              <c:layout>
                <c:manualLayout>
                  <c:x val="8.4778420773516782E-3"/>
                  <c:y val="-4.7567670464222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338-4A3A-A3EC-F375116A7D3D}"/>
                </c:ext>
              </c:extLst>
            </c:dLbl>
            <c:dLbl>
              <c:idx val="2"/>
              <c:layout>
                <c:manualLayout>
                  <c:x val="3.5122488606171239E-2"/>
                  <c:y val="-6.15581617772286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338-4A3A-A3EC-F375116A7D3D}"/>
                </c:ext>
              </c:extLst>
            </c:dLbl>
            <c:dLbl>
              <c:idx val="3"/>
              <c:layout>
                <c:manualLayout>
                  <c:x val="1.2111202967645167E-2"/>
                  <c:y val="-2.7980982626013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338-4A3A-A3EC-F375116A7D3D}"/>
                </c:ext>
              </c:extLst>
            </c:dLbl>
            <c:dLbl>
              <c:idx val="4"/>
              <c:layout>
                <c:manualLayout>
                  <c:x val="1.4533443561174217E-2"/>
                  <c:y val="-4.19714739390195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338-4A3A-A3EC-F375116A7D3D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Ценные бумаги</c:v>
                </c:pt>
                <c:pt idx="1">
                  <c:v>Депозиты в кредитных организациях</c:v>
                </c:pt>
                <c:pt idx="2">
                  <c:v>Займы </c:v>
                </c:pt>
                <c:pt idx="3">
                  <c:v>Недвижимость</c:v>
                </c:pt>
                <c:pt idx="4">
                  <c:v>Облигации</c:v>
                </c:pt>
              </c:strCache>
            </c:strRef>
          </c:cat>
          <c:val>
            <c:numRef>
              <c:f>Лист1!$B$2:$B$6</c:f>
              <c:numCache>
                <c:formatCode>_-* #,##0.00_р_._-;\-* #,##0.00_р_._-;_-* "-"??_р_._-;_-@_-</c:formatCode>
                <c:ptCount val="5"/>
                <c:pt idx="0">
                  <c:v>71018</c:v>
                </c:pt>
                <c:pt idx="1">
                  <c:v>59411.46</c:v>
                </c:pt>
                <c:pt idx="2">
                  <c:v>2468.38</c:v>
                </c:pt>
                <c:pt idx="3">
                  <c:v>28447.8</c:v>
                </c:pt>
                <c:pt idx="4">
                  <c:v>1528.03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338-4A3A-A3EC-F375116A7D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491657616"/>
        <c:axId val="-491655984"/>
        <c:axId val="0"/>
      </c:bar3DChart>
      <c:catAx>
        <c:axId val="-4916576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491655984"/>
        <c:crosses val="autoZero"/>
        <c:auto val="1"/>
        <c:lblAlgn val="ctr"/>
        <c:lblOffset val="100"/>
        <c:noMultiLvlLbl val="0"/>
      </c:catAx>
      <c:valAx>
        <c:axId val="-491655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0_р_._-;\-* #,##0.00_р_._-;_-* &quot;-&quot;??_р_.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491657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85927932217412"/>
          <c:y val="6.0214587322835827E-2"/>
          <c:w val="0.87039626150984584"/>
          <c:h val="0.774316483405784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01.01.2022</c:v>
                </c:pt>
              </c:strCache>
            </c:strRef>
          </c:tx>
          <c:spPr>
            <a:solidFill>
              <a:srgbClr val="8F95A0">
                <a:alpha val="7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1468308930317842E-2"/>
                  <c:y val="4.95871285870381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62A-4E63-B5B5-45C6C366A58B}"/>
                </c:ext>
              </c:extLst>
            </c:dLbl>
            <c:dLbl>
              <c:idx val="1"/>
              <c:layout>
                <c:manualLayout>
                  <c:x val="-2.9946556006822996E-2"/>
                  <c:y val="1.012606552919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62A-4E63-B5B5-45C6C366A58B}"/>
                </c:ext>
              </c:extLst>
            </c:dLbl>
            <c:dLbl>
              <c:idx val="2"/>
              <c:layout>
                <c:manualLayout>
                  <c:x val="-1.5027816251222488E-2"/>
                  <c:y val="-9.09086855580102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62A-4E63-B5B5-45C6C366A58B}"/>
                </c:ext>
              </c:extLst>
            </c:dLbl>
            <c:dLbl>
              <c:idx val="3"/>
              <c:layout>
                <c:manualLayout>
                  <c:x val="-2.2541724376833733E-2"/>
                  <c:y val="1.23967821467595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62A-4E63-B5B5-45C6C366A58B}"/>
                </c:ext>
              </c:extLst>
            </c:dLbl>
            <c:dLbl>
              <c:idx val="4"/>
              <c:layout>
                <c:manualLayout>
                  <c:x val="-1.9321478037286059E-2"/>
                  <c:y val="7.43806928805572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62A-4E63-B5B5-45C6C366A58B}"/>
                </c:ext>
              </c:extLst>
            </c:dLbl>
            <c:dLbl>
              <c:idx val="5"/>
              <c:layout>
                <c:manualLayout>
                  <c:x val="-1.6101231697738538E-2"/>
                  <c:y val="2.47935642935181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62A-4E63-B5B5-45C6C366A58B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Активы</c:v>
                </c:pt>
                <c:pt idx="1">
                  <c:v>Остаточная (балансовая) 
стоимость основных средств</c:v>
                </c:pt>
                <c:pt idx="2">
                  <c:v>Дебиторы</c:v>
                </c:pt>
                <c:pt idx="3">
                  <c:v>Источники 
собственных средств</c:v>
                </c:pt>
                <c:pt idx="4">
                  <c:v>Страховые 
резервы</c:v>
                </c:pt>
                <c:pt idx="5">
                  <c:v>Уставный капитал</c:v>
                </c:pt>
              </c:strCache>
            </c:strRef>
          </c:cat>
          <c:val>
            <c:numRef>
              <c:f>Лист1!$B$2:$B$7</c:f>
              <c:numCache>
                <c:formatCode>_(* #,##0.00_);_(* \(#,##0.00\);_(* "-"??_);_(@_)</c:formatCode>
                <c:ptCount val="6"/>
                <c:pt idx="0">
                  <c:v>149164.53</c:v>
                </c:pt>
                <c:pt idx="1">
                  <c:v>37649.677391700003</c:v>
                </c:pt>
                <c:pt idx="2">
                  <c:v>14171.18106562</c:v>
                </c:pt>
                <c:pt idx="3">
                  <c:v>54767.313849760001</c:v>
                </c:pt>
                <c:pt idx="4">
                  <c:v>108136.52177679</c:v>
                </c:pt>
                <c:pt idx="5">
                  <c:v>40000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62A-4E63-B5B5-45C6C366A58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31.12.2022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Активы</c:v>
                </c:pt>
                <c:pt idx="1">
                  <c:v>Остаточная (балансовая) 
стоимость основных средств</c:v>
                </c:pt>
                <c:pt idx="2">
                  <c:v>Дебиторы</c:v>
                </c:pt>
                <c:pt idx="3">
                  <c:v>Источники 
собственных средств</c:v>
                </c:pt>
                <c:pt idx="4">
                  <c:v>Страховые 
резервы</c:v>
                </c:pt>
                <c:pt idx="5">
                  <c:v>Уставный капитал</c:v>
                </c:pt>
              </c:strCache>
            </c:strRef>
          </c:cat>
          <c:val>
            <c:numRef>
              <c:f>Лист1!$C$2:$C$7</c:f>
              <c:numCache>
                <c:formatCode>_(* #,##0.00_);_(* \(#,##0.00\);_(* "-"??_);_(@_)</c:formatCode>
                <c:ptCount val="6"/>
                <c:pt idx="0">
                  <c:v>218028.62</c:v>
                </c:pt>
                <c:pt idx="1">
                  <c:v>36409.72</c:v>
                </c:pt>
                <c:pt idx="2">
                  <c:v>16862.88</c:v>
                </c:pt>
                <c:pt idx="3">
                  <c:v>55111.62</c:v>
                </c:pt>
                <c:pt idx="4">
                  <c:v>133458.42000000001</c:v>
                </c:pt>
                <c:pt idx="5">
                  <c:v>45000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62A-4E63-B5B5-45C6C366A5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30"/>
        <c:axId val="-491667952"/>
        <c:axId val="-491667408"/>
      </c:barChart>
      <c:catAx>
        <c:axId val="-491667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lnSpc>
                <a:spcPct val="80000"/>
              </a:lnSpc>
              <a:defRPr sz="1600" b="1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endParaRPr lang="ru-RU"/>
          </a:p>
        </c:txPr>
        <c:crossAx val="-491667408"/>
        <c:crosses val="autoZero"/>
        <c:auto val="1"/>
        <c:lblAlgn val="ctr"/>
        <c:lblOffset val="100"/>
        <c:noMultiLvlLbl val="0"/>
      </c:catAx>
      <c:valAx>
        <c:axId val="-491667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Proxima Nova Th" panose="02000506030000020004" pitchFamily="50" charset="0"/>
                <a:ea typeface="+mn-ea"/>
                <a:cs typeface="+mn-cs"/>
              </a:defRPr>
            </a:pPr>
            <a:endParaRPr lang="ru-RU"/>
          </a:p>
        </c:txPr>
        <c:crossAx val="-49166795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56446996562450424"/>
          <c:y val="7.4792227002846573E-2"/>
          <c:w val="0.41402419816500052"/>
          <c:h val="5.02464031273469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0.3406</cdr:x>
      <cdr:y>0.54113</cdr:y>
    </cdr:from>
    <cdr:to>
      <cdr:x>0.96144</cdr:x>
      <cdr:y>0.66146</cdr:y>
    </cdr:to>
    <cdr:sp macro="" textlink="">
      <cdr:nvSpPr>
        <cdr:cNvPr id="2" name="TextBox 63"/>
        <cdr:cNvSpPr txBox="1"/>
      </cdr:nvSpPr>
      <cdr:spPr>
        <a:xfrm xmlns:a="http://schemas.openxmlformats.org/drawingml/2006/main">
          <a:off x="1406700" y="2076153"/>
          <a:ext cx="2564160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2400" b="1" dirty="0">
            <a:solidFill>
              <a:srgbClr val="FF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0.91964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4006499"/>
          <a:ext cx="5119828" cy="350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endParaRPr lang="ru-RU" sz="1400" b="1" dirty="0">
            <a:solidFill>
              <a:srgbClr val="00228E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468" cy="493941"/>
          </a:xfrm>
          <a:prstGeom prst="rect">
            <a:avLst/>
          </a:prstGeom>
        </p:spPr>
        <p:txBody>
          <a:bodyPr vert="horz" lIns="89776" tIns="44888" rIns="89776" bIns="4488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742" y="0"/>
            <a:ext cx="2918468" cy="493941"/>
          </a:xfrm>
          <a:prstGeom prst="rect">
            <a:avLst/>
          </a:prstGeom>
        </p:spPr>
        <p:txBody>
          <a:bodyPr vert="horz" lIns="89776" tIns="44888" rIns="89776" bIns="44888" rtlCol="0"/>
          <a:lstStyle>
            <a:lvl1pPr algn="r">
              <a:defRPr sz="1200"/>
            </a:lvl1pPr>
          </a:lstStyle>
          <a:p>
            <a:fld id="{62F6F670-E8DB-4AFE-8BF9-F432299A9D0C}" type="datetimeFigureOut">
              <a:rPr lang="ru-RU" smtClean="0"/>
              <a:t>пт 02.08.24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76" tIns="44888" rIns="89776" bIns="4488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732" y="4748710"/>
            <a:ext cx="5388300" cy="3884314"/>
          </a:xfrm>
          <a:prstGeom prst="rect">
            <a:avLst/>
          </a:prstGeom>
        </p:spPr>
        <p:txBody>
          <a:bodyPr vert="horz" lIns="89776" tIns="44888" rIns="89776" bIns="4488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2372"/>
            <a:ext cx="2918468" cy="493941"/>
          </a:xfrm>
          <a:prstGeom prst="rect">
            <a:avLst/>
          </a:prstGeom>
        </p:spPr>
        <p:txBody>
          <a:bodyPr vert="horz" lIns="89776" tIns="44888" rIns="89776" bIns="4488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742" y="9372372"/>
            <a:ext cx="2918468" cy="493941"/>
          </a:xfrm>
          <a:prstGeom prst="rect">
            <a:avLst/>
          </a:prstGeom>
        </p:spPr>
        <p:txBody>
          <a:bodyPr vert="horz" lIns="89776" tIns="44888" rIns="89776" bIns="44888" rtlCol="0" anchor="b"/>
          <a:lstStyle>
            <a:lvl1pPr algn="r">
              <a:defRPr sz="1200"/>
            </a:lvl1pPr>
          </a:lstStyle>
          <a:p>
            <a:fld id="{E55832BD-332B-4872-8346-68CC8763A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396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832BD-332B-4872-8346-68CC8763A2C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190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5EA4-1179-4368-9BB5-4D527C78B747}" type="datetimeFigureOut">
              <a:rPr lang="ru-RU" smtClean="0"/>
              <a:t>пт 02.08.24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CDB9-B712-453D-85E7-D97137727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930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5EA4-1179-4368-9BB5-4D527C78B747}" type="datetimeFigureOut">
              <a:rPr lang="ru-RU" smtClean="0"/>
              <a:t>пт 02.08.24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CDB9-B712-453D-85E7-D97137727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761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5EA4-1179-4368-9BB5-4D527C78B747}" type="datetimeFigureOut">
              <a:rPr lang="ru-RU" smtClean="0"/>
              <a:t>пт 02.08.24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CDB9-B712-453D-85E7-D97137727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482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5EA4-1179-4368-9BB5-4D527C78B747}" type="datetimeFigureOut">
              <a:rPr lang="ru-RU" smtClean="0"/>
              <a:t>пт 02.08.24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CDB9-B712-453D-85E7-D97137727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655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5EA4-1179-4368-9BB5-4D527C78B747}" type="datetimeFigureOut">
              <a:rPr lang="ru-RU" smtClean="0"/>
              <a:t>пт 02.08.24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CDB9-B712-453D-85E7-D97137727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102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5EA4-1179-4368-9BB5-4D527C78B747}" type="datetimeFigureOut">
              <a:rPr lang="ru-RU" smtClean="0"/>
              <a:t>пт 02.08.24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CDB9-B712-453D-85E7-D97137727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828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5EA4-1179-4368-9BB5-4D527C78B747}" type="datetimeFigureOut">
              <a:rPr lang="ru-RU" smtClean="0"/>
              <a:t>пт 02.08.24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CDB9-B712-453D-85E7-D97137727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882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5EA4-1179-4368-9BB5-4D527C78B747}" type="datetimeFigureOut">
              <a:rPr lang="ru-RU" smtClean="0"/>
              <a:t>пт 02.08.24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CDB9-B712-453D-85E7-D97137727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240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5EA4-1179-4368-9BB5-4D527C78B747}" type="datetimeFigureOut">
              <a:rPr lang="ru-RU" smtClean="0"/>
              <a:t>пт 02.08.24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CDB9-B712-453D-85E7-D97137727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672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5EA4-1179-4368-9BB5-4D527C78B747}" type="datetimeFigureOut">
              <a:rPr lang="ru-RU" smtClean="0"/>
              <a:t>пт 02.08.24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CDB9-B712-453D-85E7-D97137727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744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A5EA4-1179-4368-9BB5-4D527C78B747}" type="datetimeFigureOut">
              <a:rPr lang="ru-RU" smtClean="0"/>
              <a:t>пт 02.08.24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4CDB9-B712-453D-85E7-D97137727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356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A5EA4-1179-4368-9BB5-4D527C78B747}" type="datetimeFigureOut">
              <a:rPr lang="ru-RU" smtClean="0"/>
              <a:t>пт 02.08.24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4CDB9-B712-453D-85E7-D97137727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283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3.emf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png"/><Relationship Id="rId5" Type="http://schemas.openxmlformats.org/officeDocument/2006/relationships/image" Target="../media/image18.emf"/><Relationship Id="rId10" Type="http://schemas.openxmlformats.org/officeDocument/2006/relationships/image" Target="../media/image9.emf"/><Relationship Id="rId4" Type="http://schemas.openxmlformats.org/officeDocument/2006/relationships/image" Target="../media/image17.emf"/><Relationship Id="rId9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1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chart" Target="../charts/chart1.xml"/><Relationship Id="rId7" Type="http://schemas.openxmlformats.org/officeDocument/2006/relationships/chart" Target="../charts/chart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chart" Target="../charts/chart3.xml"/><Relationship Id="rId7" Type="http://schemas.openxmlformats.org/officeDocument/2006/relationships/chart" Target="../charts/chart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10.pn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1.emf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6470785"/>
            <a:ext cx="12192000" cy="45719"/>
          </a:xfrm>
          <a:prstGeom prst="rect">
            <a:avLst/>
          </a:prstGeom>
          <a:solidFill>
            <a:srgbClr val="FAC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5069272"/>
            <a:ext cx="2732314" cy="0"/>
          </a:xfrm>
          <a:prstGeom prst="line">
            <a:avLst/>
          </a:prstGeom>
          <a:ln w="12700">
            <a:solidFill>
              <a:srgbClr val="8F95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289" y="802408"/>
            <a:ext cx="1594926" cy="1453775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9481457" y="5069272"/>
            <a:ext cx="2732314" cy="0"/>
          </a:xfrm>
          <a:prstGeom prst="line">
            <a:avLst/>
          </a:prstGeom>
          <a:ln w="12700">
            <a:solidFill>
              <a:srgbClr val="8F95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одзаголовок 2"/>
          <p:cNvSpPr txBox="1">
            <a:spLocks/>
          </p:cNvSpPr>
          <p:nvPr/>
        </p:nvSpPr>
        <p:spPr>
          <a:xfrm>
            <a:off x="4648316" y="5998300"/>
            <a:ext cx="2895368" cy="859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www.kapitalsugurta.uz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Кольцо 19"/>
          <p:cNvSpPr/>
          <p:nvPr/>
        </p:nvSpPr>
        <p:spPr>
          <a:xfrm>
            <a:off x="12651336" y="1119638"/>
            <a:ext cx="1219200" cy="1219200"/>
          </a:xfrm>
          <a:prstGeom prst="donut">
            <a:avLst>
              <a:gd name="adj" fmla="val 204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60460" y="2474843"/>
            <a:ext cx="9144000" cy="1147383"/>
          </a:xfrm>
        </p:spPr>
        <p:txBody>
          <a:bodyPr anchor="t">
            <a:noAutofit/>
          </a:bodyPr>
          <a:lstStyle/>
          <a:p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Краткое финансово-экономическое положение общества и динамика его развития АО «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KAPITAL SUG`URTA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2021-2022 года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076537" y="4723265"/>
            <a:ext cx="6033578" cy="601785"/>
            <a:chOff x="3032993" y="4723265"/>
            <a:chExt cx="6033578" cy="601785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5352" y="4723265"/>
              <a:ext cx="291186" cy="60178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2993" y="4959778"/>
              <a:ext cx="883958" cy="365272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431084" y="4791631"/>
              <a:ext cx="840135" cy="533419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0671" y="4813495"/>
              <a:ext cx="367837" cy="511555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7379" y="4785056"/>
              <a:ext cx="675292" cy="539994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8463" y="4872038"/>
              <a:ext cx="508108" cy="4530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431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0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400232963"/>
              </p:ext>
            </p:extLst>
          </p:nvPr>
        </p:nvGraphicFramePr>
        <p:xfrm>
          <a:off x="218209" y="1606609"/>
          <a:ext cx="11886275" cy="5016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-2" y="-3396"/>
            <a:ext cx="12192000" cy="729343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479971" y="-4207"/>
            <a:ext cx="3712029" cy="729343"/>
          </a:xfrm>
          <a:custGeom>
            <a:avLst/>
            <a:gdLst>
              <a:gd name="connsiteX0" fmla="*/ 0 w 3712029"/>
              <a:gd name="connsiteY0" fmla="*/ 0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0 w 3712029"/>
              <a:gd name="connsiteY4" fmla="*/ 0 h 729343"/>
              <a:gd name="connsiteX0" fmla="*/ 674914 w 3712029"/>
              <a:gd name="connsiteY0" fmla="*/ 10886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674914 w 3712029"/>
              <a:gd name="connsiteY4" fmla="*/ 10886 h 72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2029" h="729343">
                <a:moveTo>
                  <a:pt x="674914" y="10886"/>
                </a:moveTo>
                <a:lnTo>
                  <a:pt x="3712029" y="0"/>
                </a:lnTo>
                <a:lnTo>
                  <a:pt x="3712029" y="729343"/>
                </a:lnTo>
                <a:lnTo>
                  <a:pt x="0" y="729343"/>
                </a:lnTo>
                <a:lnTo>
                  <a:pt x="674914" y="1088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16309" y="768920"/>
            <a:ext cx="10972801" cy="6924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Финансовые показатели по итогам </a:t>
            </a:r>
          </a:p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2022 г. (млн. </a:t>
            </a:r>
            <a:r>
              <a:rPr lang="ru-RU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сум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729343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6770915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8741223" y="253856"/>
            <a:ext cx="3124202" cy="405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dirty="0">
                <a:solidFill>
                  <a:srgbClr val="F9CF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www.kapitalsugurta.uz</a:t>
            </a:r>
            <a:endParaRPr lang="ru-RU" sz="1200" dirty="0">
              <a:solidFill>
                <a:srgbClr val="F9CF4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3" y="241572"/>
            <a:ext cx="2242456" cy="284300"/>
          </a:xfrm>
          <a:prstGeom prst="rect">
            <a:avLst/>
          </a:prstGeom>
        </p:spPr>
      </p:pic>
      <p:sp>
        <p:nvSpPr>
          <p:cNvPr id="28" name="Подзаголовок 2"/>
          <p:cNvSpPr txBox="1">
            <a:spLocks/>
          </p:cNvSpPr>
          <p:nvPr/>
        </p:nvSpPr>
        <p:spPr>
          <a:xfrm>
            <a:off x="6252348" y="-428282"/>
            <a:ext cx="525242" cy="416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roxima Nova Th" panose="02000506030000020004" pitchFamily="50" charset="0"/>
              </a:rPr>
              <a:t>34</a:t>
            </a:r>
            <a:r>
              <a:rPr lang="ru-RU" sz="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roxima Nova Th" panose="02000506030000020004" pitchFamily="50" charset="0"/>
              </a:rPr>
              <a:t>,2%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18209" y="241572"/>
            <a:ext cx="2566555" cy="41845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/>
        </p:nvGraphicFramePr>
        <p:xfrm>
          <a:off x="401041" y="185895"/>
          <a:ext cx="2638779" cy="39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CorelDRAW" r:id="rId5" imgW="872787" imgH="130205" progId="CorelDraw.Graphic.18">
                  <p:embed/>
                </p:oleObj>
              </mc:Choice>
              <mc:Fallback>
                <p:oleObj name="CorelDRAW" r:id="rId5" imgW="872787" imgH="130205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1041" y="185895"/>
                        <a:ext cx="2638779" cy="39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511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3713477" y="2574701"/>
            <a:ext cx="874497" cy="204867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3"/>
          <p:cNvSpPr/>
          <p:nvPr/>
        </p:nvSpPr>
        <p:spPr>
          <a:xfrm flipH="1" flipV="1">
            <a:off x="3709393" y="2575925"/>
            <a:ext cx="816264" cy="720725"/>
          </a:xfrm>
          <a:custGeom>
            <a:avLst/>
            <a:gdLst>
              <a:gd name="connsiteX0" fmla="*/ 0 w 729343"/>
              <a:gd name="connsiteY0" fmla="*/ 0 h 720000"/>
              <a:gd name="connsiteX1" fmla="*/ 729343 w 729343"/>
              <a:gd name="connsiteY1" fmla="*/ 0 h 720000"/>
              <a:gd name="connsiteX2" fmla="*/ 729343 w 729343"/>
              <a:gd name="connsiteY2" fmla="*/ 720000 h 720000"/>
              <a:gd name="connsiteX3" fmla="*/ 0 w 729343"/>
              <a:gd name="connsiteY3" fmla="*/ 720000 h 720000"/>
              <a:gd name="connsiteX4" fmla="*/ 0 w 729343"/>
              <a:gd name="connsiteY4" fmla="*/ 0 h 720000"/>
              <a:gd name="connsiteX0" fmla="*/ 6350 w 729343"/>
              <a:gd name="connsiteY0" fmla="*/ 720725 h 720725"/>
              <a:gd name="connsiteX1" fmla="*/ 729343 w 729343"/>
              <a:gd name="connsiteY1" fmla="*/ 0 h 720725"/>
              <a:gd name="connsiteX2" fmla="*/ 729343 w 729343"/>
              <a:gd name="connsiteY2" fmla="*/ 720000 h 720725"/>
              <a:gd name="connsiteX3" fmla="*/ 0 w 729343"/>
              <a:gd name="connsiteY3" fmla="*/ 720000 h 720725"/>
              <a:gd name="connsiteX4" fmla="*/ 6350 w 729343"/>
              <a:gd name="connsiteY4" fmla="*/ 720725 h 72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9343" h="720725">
                <a:moveTo>
                  <a:pt x="6350" y="720725"/>
                </a:moveTo>
                <a:lnTo>
                  <a:pt x="729343" y="0"/>
                </a:lnTo>
                <a:lnTo>
                  <a:pt x="729343" y="720000"/>
                </a:lnTo>
                <a:lnTo>
                  <a:pt x="0" y="720000"/>
                </a:lnTo>
                <a:lnTo>
                  <a:pt x="6350" y="720725"/>
                </a:lnTo>
                <a:close/>
              </a:path>
            </a:pathLst>
          </a:custGeom>
          <a:solidFill>
            <a:srgbClr val="8A8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6524332" y="1886077"/>
            <a:ext cx="5296585" cy="48848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479971" y="-4207"/>
            <a:ext cx="3712029" cy="729343"/>
          </a:xfrm>
          <a:custGeom>
            <a:avLst/>
            <a:gdLst>
              <a:gd name="connsiteX0" fmla="*/ 0 w 3712029"/>
              <a:gd name="connsiteY0" fmla="*/ 0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0 w 3712029"/>
              <a:gd name="connsiteY4" fmla="*/ 0 h 729343"/>
              <a:gd name="connsiteX0" fmla="*/ 674914 w 3712029"/>
              <a:gd name="connsiteY0" fmla="*/ 10886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674914 w 3712029"/>
              <a:gd name="connsiteY4" fmla="*/ 10886 h 72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2029" h="729343">
                <a:moveTo>
                  <a:pt x="674914" y="10886"/>
                </a:moveTo>
                <a:lnTo>
                  <a:pt x="3712029" y="0"/>
                </a:lnTo>
                <a:lnTo>
                  <a:pt x="3712029" y="729343"/>
                </a:lnTo>
                <a:lnTo>
                  <a:pt x="0" y="729343"/>
                </a:lnTo>
                <a:lnTo>
                  <a:pt x="674914" y="1088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87431" y="866456"/>
            <a:ext cx="11211319" cy="6924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Достижения общества на страховом рынке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/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по итогам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2022 года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729343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6770915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8741223" y="253856"/>
            <a:ext cx="3124202" cy="405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dirty="0">
                <a:solidFill>
                  <a:srgbClr val="FFCE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www.kapitalsugurta.uz</a:t>
            </a:r>
            <a:endParaRPr lang="ru-RU" sz="1200" dirty="0">
              <a:solidFill>
                <a:srgbClr val="FFCE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3" y="241572"/>
            <a:ext cx="2242456" cy="2843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02924" y="2641692"/>
            <a:ext cx="830741" cy="2767411"/>
          </a:xfrm>
          <a:prstGeom prst="rect">
            <a:avLst/>
          </a:prstGeom>
          <a:solidFill>
            <a:srgbClr val="F8C0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1119665" y="5496685"/>
            <a:ext cx="1915887" cy="734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по сборам страховых премий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109274" y="5409103"/>
            <a:ext cx="0" cy="693328"/>
          </a:xfrm>
          <a:prstGeom prst="line">
            <a:avLst/>
          </a:prstGeom>
          <a:ln w="12700">
            <a:solidFill>
              <a:srgbClr val="F8C0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одзаголовок 2"/>
          <p:cNvSpPr txBox="1">
            <a:spLocks/>
          </p:cNvSpPr>
          <p:nvPr/>
        </p:nvSpPr>
        <p:spPr>
          <a:xfrm>
            <a:off x="3628629" y="1957605"/>
            <a:ext cx="1986371" cy="64774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по страховым выплатам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(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в отрасли общего страхования)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3718240" y="1886541"/>
            <a:ext cx="0" cy="693328"/>
          </a:xfrm>
          <a:prstGeom prst="line">
            <a:avLst/>
          </a:prstGeom>
          <a:ln w="1270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838" y="1881159"/>
            <a:ext cx="722993" cy="724194"/>
          </a:xfrm>
          <a:prstGeom prst="rect">
            <a:avLst/>
          </a:prstGeom>
        </p:spPr>
      </p:pic>
      <p:sp>
        <p:nvSpPr>
          <p:cNvPr id="27" name="Подзаголовок 2"/>
          <p:cNvSpPr txBox="1">
            <a:spLocks/>
          </p:cNvSpPr>
          <p:nvPr/>
        </p:nvSpPr>
        <p:spPr>
          <a:xfrm>
            <a:off x="914007" y="3032371"/>
            <a:ext cx="1230078" cy="12731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6600" dirty="0">
                <a:solidFill>
                  <a:schemeClr val="bg1"/>
                </a:solidFill>
                <a:latin typeface="Proxima Nova Th" panose="02000506030000020004" pitchFamily="50" charset="0"/>
              </a:rPr>
              <a:t>8</a:t>
            </a: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826748" y="3822383"/>
            <a:ext cx="1230078" cy="489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>
                <a:solidFill>
                  <a:schemeClr val="bg1"/>
                </a:solidFill>
                <a:latin typeface="Proxima Nova Th" panose="02000506030000020004" pitchFamily="50" charset="0"/>
              </a:rPr>
              <a:t> место</a:t>
            </a: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3486186" y="3032372"/>
            <a:ext cx="1230078" cy="12731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7200" dirty="0">
                <a:solidFill>
                  <a:schemeClr val="bg1"/>
                </a:solidFill>
                <a:latin typeface="Proxima Nova Th" panose="02000506030000020004" pitchFamily="50" charset="0"/>
              </a:rPr>
              <a:t>5</a:t>
            </a:r>
            <a:endParaRPr lang="en-US" sz="7200" dirty="0">
              <a:solidFill>
                <a:schemeClr val="bg1"/>
              </a:solidFill>
              <a:latin typeface="Proxima Nova Th" panose="02000506030000020004" pitchFamily="50" charset="0"/>
            </a:endParaRPr>
          </a:p>
          <a:p>
            <a:pPr marL="0" indent="0" algn="ctr">
              <a:buNone/>
            </a:pPr>
            <a:endParaRPr lang="ru-RU" sz="7200" dirty="0">
              <a:solidFill>
                <a:schemeClr val="bg1"/>
              </a:solidFill>
              <a:latin typeface="Proxima Nova Th" panose="02000506030000020004" pitchFamily="50" charset="0"/>
            </a:endParaRP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3628629" y="3822385"/>
            <a:ext cx="1072547" cy="2929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>
                <a:solidFill>
                  <a:schemeClr val="bg1"/>
                </a:solidFill>
                <a:latin typeface="Proxima Nova Th" panose="02000506030000020004" pitchFamily="50" charset="0"/>
              </a:rPr>
              <a:t>место</a:t>
            </a:r>
          </a:p>
        </p:txBody>
      </p:sp>
      <p:sp>
        <p:nvSpPr>
          <p:cNvPr id="31" name="Подзаголовок 2"/>
          <p:cNvSpPr txBox="1">
            <a:spLocks/>
          </p:cNvSpPr>
          <p:nvPr/>
        </p:nvSpPr>
        <p:spPr>
          <a:xfrm>
            <a:off x="3357896" y="3516083"/>
            <a:ext cx="1230078" cy="12731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7200" dirty="0">
              <a:solidFill>
                <a:schemeClr val="bg1"/>
              </a:solidFill>
              <a:latin typeface="Proxima Nova Th" panose="02000506030000020004" pitchFamily="50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238" y="4690533"/>
            <a:ext cx="869735" cy="1336555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1102923" y="4215239"/>
            <a:ext cx="830742" cy="1194352"/>
          </a:xfrm>
          <a:custGeom>
            <a:avLst/>
            <a:gdLst>
              <a:gd name="connsiteX0" fmla="*/ 0 w 729343"/>
              <a:gd name="connsiteY0" fmla="*/ 0 h 720000"/>
              <a:gd name="connsiteX1" fmla="*/ 729343 w 729343"/>
              <a:gd name="connsiteY1" fmla="*/ 0 h 720000"/>
              <a:gd name="connsiteX2" fmla="*/ 729343 w 729343"/>
              <a:gd name="connsiteY2" fmla="*/ 720000 h 720000"/>
              <a:gd name="connsiteX3" fmla="*/ 0 w 729343"/>
              <a:gd name="connsiteY3" fmla="*/ 720000 h 720000"/>
              <a:gd name="connsiteX4" fmla="*/ 0 w 729343"/>
              <a:gd name="connsiteY4" fmla="*/ 0 h 720000"/>
              <a:gd name="connsiteX0" fmla="*/ 6350 w 729343"/>
              <a:gd name="connsiteY0" fmla="*/ 720725 h 720725"/>
              <a:gd name="connsiteX1" fmla="*/ 729343 w 729343"/>
              <a:gd name="connsiteY1" fmla="*/ 0 h 720725"/>
              <a:gd name="connsiteX2" fmla="*/ 729343 w 729343"/>
              <a:gd name="connsiteY2" fmla="*/ 720000 h 720725"/>
              <a:gd name="connsiteX3" fmla="*/ 0 w 729343"/>
              <a:gd name="connsiteY3" fmla="*/ 720000 h 720725"/>
              <a:gd name="connsiteX4" fmla="*/ 6350 w 729343"/>
              <a:gd name="connsiteY4" fmla="*/ 720725 h 72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9343" h="720725">
                <a:moveTo>
                  <a:pt x="6350" y="720725"/>
                </a:moveTo>
                <a:lnTo>
                  <a:pt x="729343" y="0"/>
                </a:lnTo>
                <a:lnTo>
                  <a:pt x="729343" y="720000"/>
                </a:lnTo>
                <a:lnTo>
                  <a:pt x="0" y="720000"/>
                </a:lnTo>
                <a:lnTo>
                  <a:pt x="6350" y="720725"/>
                </a:lnTo>
                <a:close/>
              </a:path>
            </a:pathLst>
          </a:custGeom>
          <a:solidFill>
            <a:srgbClr val="EFB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одзаголовок 2"/>
          <p:cNvSpPr txBox="1">
            <a:spLocks/>
          </p:cNvSpPr>
          <p:nvPr/>
        </p:nvSpPr>
        <p:spPr>
          <a:xfrm>
            <a:off x="7331748" y="2890845"/>
            <a:ext cx="4367002" cy="6252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действующих договоров, из них:</a:t>
            </a:r>
          </a:p>
        </p:txBody>
      </p:sp>
      <p:sp>
        <p:nvSpPr>
          <p:cNvPr id="38" name="Подзаголовок 2"/>
          <p:cNvSpPr txBox="1">
            <a:spLocks/>
          </p:cNvSpPr>
          <p:nvPr/>
        </p:nvSpPr>
        <p:spPr>
          <a:xfrm>
            <a:off x="7324323" y="2114816"/>
            <a:ext cx="4373013" cy="6530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Более </a:t>
            </a:r>
            <a:r>
              <a:rPr lang="ru-RU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342026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223" y="2385351"/>
            <a:ext cx="435323" cy="899669"/>
          </a:xfrm>
          <a:prstGeom prst="rect">
            <a:avLst/>
          </a:prstGeom>
        </p:spPr>
      </p:pic>
      <p:cxnSp>
        <p:nvCxnSpPr>
          <p:cNvPr id="40" name="Прямая соединительная линия 39"/>
          <p:cNvCxnSpPr/>
          <p:nvPr/>
        </p:nvCxnSpPr>
        <p:spPr>
          <a:xfrm>
            <a:off x="7258526" y="3491821"/>
            <a:ext cx="0" cy="693328"/>
          </a:xfrm>
          <a:prstGeom prst="line">
            <a:avLst/>
          </a:prstGeom>
          <a:ln w="1270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одзаголовок 2"/>
          <p:cNvSpPr txBox="1">
            <a:spLocks/>
          </p:cNvSpPr>
          <p:nvPr/>
        </p:nvSpPr>
        <p:spPr>
          <a:xfrm>
            <a:off x="7230376" y="3558877"/>
            <a:ext cx="2158088" cy="62627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Proxima Nova Th" panose="02000506030000020004" pitchFamily="50" charset="0"/>
              </a:rPr>
              <a:t>107 579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юридические лица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9264978" y="3508512"/>
            <a:ext cx="0" cy="693328"/>
          </a:xfrm>
          <a:prstGeom prst="line">
            <a:avLst/>
          </a:prstGeom>
          <a:ln w="1270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одзаголовок 2"/>
          <p:cNvSpPr txBox="1">
            <a:spLocks/>
          </p:cNvSpPr>
          <p:nvPr/>
        </p:nvSpPr>
        <p:spPr>
          <a:xfrm>
            <a:off x="9350264" y="3466339"/>
            <a:ext cx="2347073" cy="10574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Proxima Nova Th" panose="02000506030000020004" pitchFamily="50" charset="0"/>
              </a:rPr>
              <a:t>234 267          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физические лица</a:t>
            </a:r>
          </a:p>
        </p:txBody>
      </p:sp>
      <p:sp>
        <p:nvSpPr>
          <p:cNvPr id="44" name="Подзаголовок 2"/>
          <p:cNvSpPr txBox="1">
            <a:spLocks/>
          </p:cNvSpPr>
          <p:nvPr/>
        </p:nvSpPr>
        <p:spPr>
          <a:xfrm>
            <a:off x="9117106" y="4666151"/>
            <a:ext cx="2858473" cy="6530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 err="1">
                <a:solidFill>
                  <a:srgbClr val="F8C01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uzAA</a:t>
            </a:r>
            <a:r>
              <a:rPr lang="en-US" sz="6000" b="1" dirty="0">
                <a:solidFill>
                  <a:srgbClr val="F8C01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+</a:t>
            </a:r>
            <a:endParaRPr lang="ru-RU" sz="6000" b="1" dirty="0">
              <a:solidFill>
                <a:srgbClr val="F8C014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Подзаголовок 2"/>
          <p:cNvSpPr txBox="1">
            <a:spLocks/>
          </p:cNvSpPr>
          <p:nvPr/>
        </p:nvSpPr>
        <p:spPr>
          <a:xfrm>
            <a:off x="9470270" y="5510807"/>
            <a:ext cx="2644120" cy="878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Рейтинг финансовой надёжности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  <a:latin typeface="Proxima Nova Th" panose="02000506030000020004" pitchFamily="50" charset="0"/>
            </a:endParaRPr>
          </a:p>
          <a:p>
            <a:pPr marL="0" indent="0">
              <a:lnSpc>
                <a:spcPct val="50000"/>
              </a:lnSpc>
              <a:buNone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Выдан РА «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SNS RATINGS»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18209" y="241572"/>
            <a:ext cx="2566555" cy="41845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7" name="Объект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1872899"/>
              </p:ext>
            </p:extLst>
          </p:nvPr>
        </p:nvGraphicFramePr>
        <p:xfrm>
          <a:off x="401041" y="185895"/>
          <a:ext cx="2638779" cy="39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CorelDRAW" r:id="rId8" imgW="872787" imgH="130205" progId="CorelDraw.Graphic.18">
                  <p:embed/>
                </p:oleObj>
              </mc:Choice>
              <mc:Fallback>
                <p:oleObj name="CorelDRAW" r:id="rId8" imgW="872787" imgH="130205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01041" y="185895"/>
                        <a:ext cx="2638779" cy="39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29E7EE-D46F-40E5-9643-0B9F05B260D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24210" y="4648385"/>
            <a:ext cx="3018794" cy="215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28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81003" y="1885590"/>
            <a:ext cx="5366654" cy="48848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295330" y="1730829"/>
            <a:ext cx="1710179" cy="2429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479971" y="-4207"/>
            <a:ext cx="3712029" cy="729343"/>
          </a:xfrm>
          <a:custGeom>
            <a:avLst/>
            <a:gdLst>
              <a:gd name="connsiteX0" fmla="*/ 0 w 3712029"/>
              <a:gd name="connsiteY0" fmla="*/ 0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0 w 3712029"/>
              <a:gd name="connsiteY4" fmla="*/ 0 h 729343"/>
              <a:gd name="connsiteX0" fmla="*/ 674914 w 3712029"/>
              <a:gd name="connsiteY0" fmla="*/ 10886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674914 w 3712029"/>
              <a:gd name="connsiteY4" fmla="*/ 10886 h 72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2029" h="729343">
                <a:moveTo>
                  <a:pt x="674914" y="10886"/>
                </a:moveTo>
                <a:lnTo>
                  <a:pt x="3712029" y="0"/>
                </a:lnTo>
                <a:lnTo>
                  <a:pt x="3712029" y="729343"/>
                </a:lnTo>
                <a:lnTo>
                  <a:pt x="0" y="729343"/>
                </a:lnTo>
                <a:lnTo>
                  <a:pt x="674914" y="1088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09598" y="1060163"/>
            <a:ext cx="10972801" cy="6924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Уставный капитал и лицензия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729343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6770915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8741223" y="253856"/>
            <a:ext cx="3124202" cy="405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dirty="0">
                <a:solidFill>
                  <a:srgbClr val="FFCE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www.kapitalsugurta.uz</a:t>
            </a:r>
            <a:endParaRPr lang="ru-RU" sz="1200" dirty="0">
              <a:solidFill>
                <a:srgbClr val="FFCE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3" y="241572"/>
            <a:ext cx="2242456" cy="284300"/>
          </a:xfrm>
          <a:prstGeom prst="rect">
            <a:avLst/>
          </a:prstGeom>
        </p:spPr>
      </p:pic>
      <p:sp>
        <p:nvSpPr>
          <p:cNvPr id="16" name="Подзаголовок 2"/>
          <p:cNvSpPr txBox="1">
            <a:spLocks/>
          </p:cNvSpPr>
          <p:nvPr/>
        </p:nvSpPr>
        <p:spPr>
          <a:xfrm>
            <a:off x="622079" y="3945759"/>
            <a:ext cx="3249047" cy="625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Уставный капитал:</a:t>
            </a: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622079" y="4316597"/>
            <a:ext cx="5745461" cy="6530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6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45 </a:t>
            </a:r>
            <a:r>
              <a:rPr lang="ru-RU" sz="6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млрд.сум</a:t>
            </a:r>
            <a:endParaRPr lang="ru-RU" sz="6400" b="1" dirty="0">
              <a:solidFill>
                <a:schemeClr val="tx1">
                  <a:lumMod val="75000"/>
                  <a:lumOff val="25000"/>
                </a:schemeClr>
              </a:solidFill>
              <a:latin typeface="Proxima Nova Th" panose="02000506030000020004" pitchFamily="50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83413" y="5221957"/>
            <a:ext cx="0" cy="693328"/>
          </a:xfrm>
          <a:prstGeom prst="line">
            <a:avLst/>
          </a:prstGeom>
          <a:ln w="1270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одзаголовок 2"/>
          <p:cNvSpPr txBox="1">
            <a:spLocks/>
          </p:cNvSpPr>
          <p:nvPr/>
        </p:nvSpPr>
        <p:spPr>
          <a:xfrm>
            <a:off x="683413" y="5403524"/>
            <a:ext cx="2235314" cy="102400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9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млрд.сум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Proxima Nova Th" panose="02000506030000020004" pitchFamily="50" charset="0"/>
            </a:endParaRPr>
          </a:p>
          <a:p>
            <a:pPr marL="0" indent="0">
              <a:buNone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Привилегированные акции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3067384" y="5221957"/>
            <a:ext cx="0" cy="693328"/>
          </a:xfrm>
          <a:prstGeom prst="line">
            <a:avLst/>
          </a:prstGeom>
          <a:ln w="12700">
            <a:solidFill>
              <a:srgbClr val="76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одзаголовок 2"/>
          <p:cNvSpPr txBox="1">
            <a:spLocks/>
          </p:cNvSpPr>
          <p:nvPr/>
        </p:nvSpPr>
        <p:spPr>
          <a:xfrm>
            <a:off x="3170783" y="5465617"/>
            <a:ext cx="2825879" cy="1024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36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млрд.сум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Proxima Nova Th" panose="02000506030000020004" pitchFamily="50" charset="0"/>
            </a:endParaRPr>
          </a:p>
          <a:p>
            <a:pPr marL="0" indent="0">
              <a:buNone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Простые акции</a:t>
            </a:r>
          </a:p>
        </p:txBody>
      </p:sp>
      <p:sp>
        <p:nvSpPr>
          <p:cNvPr id="23" name="Подзаголовок 2"/>
          <p:cNvSpPr txBox="1">
            <a:spLocks/>
          </p:cNvSpPr>
          <p:nvPr/>
        </p:nvSpPr>
        <p:spPr>
          <a:xfrm>
            <a:off x="7208217" y="2252971"/>
            <a:ext cx="4537750" cy="41354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Виды деятельности: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13" y="2209204"/>
            <a:ext cx="1583911" cy="1583911"/>
          </a:xfrm>
          <a:prstGeom prst="rect">
            <a:avLst/>
          </a:prstGeom>
        </p:spPr>
      </p:pic>
      <p:sp>
        <p:nvSpPr>
          <p:cNvPr id="24" name="Подзаголовок 2"/>
          <p:cNvSpPr txBox="1">
            <a:spLocks/>
          </p:cNvSpPr>
          <p:nvPr/>
        </p:nvSpPr>
        <p:spPr>
          <a:xfrm>
            <a:off x="7291403" y="2925058"/>
            <a:ext cx="4371378" cy="3923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8C014"/>
              </a:buClr>
              <a:buSzPct val="150000"/>
            </a:pP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Страховая деятельность, в том числе по обязательным видам</a:t>
            </a:r>
          </a:p>
          <a:p>
            <a:pPr>
              <a:buClr>
                <a:srgbClr val="F8C014"/>
              </a:buClr>
              <a:buSzPct val="150000"/>
            </a:pP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Перестраховочная деятельность </a:t>
            </a:r>
          </a:p>
          <a:p>
            <a:pPr>
              <a:buClr>
                <a:srgbClr val="F8C014"/>
              </a:buClr>
              <a:buSzPct val="150000"/>
            </a:pP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Инвестиционная деятельность </a:t>
            </a:r>
          </a:p>
          <a:p>
            <a:pPr>
              <a:buClr>
                <a:srgbClr val="F8C014"/>
              </a:buClr>
              <a:buSzPct val="150000"/>
            </a:pP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Посредничество в качестве страхового агента</a:t>
            </a:r>
          </a:p>
          <a:p>
            <a:pPr>
              <a:buClr>
                <a:srgbClr val="F8C014"/>
              </a:buClr>
              <a:buSzPct val="150000"/>
            </a:pP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Инвестиционное посредничество </a:t>
            </a:r>
          </a:p>
          <a:p>
            <a:pPr>
              <a:buClr>
                <a:srgbClr val="F8C014"/>
              </a:buClr>
              <a:buSzPct val="150000"/>
            </a:pP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Сюрвейерские и </a:t>
            </a:r>
            <a:r>
              <a:rPr lang="ru-RU" sz="1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аджастерские</a:t>
            </a: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 услуги для иностранных страховщиков </a:t>
            </a:r>
          </a:p>
          <a:p>
            <a:pPr>
              <a:buClr>
                <a:srgbClr val="F8C014"/>
              </a:buClr>
              <a:buSzPct val="150000"/>
            </a:pP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Реализация или сдача имущества в аренду</a:t>
            </a:r>
          </a:p>
          <a:p>
            <a:pPr>
              <a:buClr>
                <a:srgbClr val="F8C014"/>
              </a:buClr>
              <a:buSzPct val="150000"/>
            </a:pP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Повышение квалификации специалистов в области страхования (перестрахования)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7376892" y="2677402"/>
            <a:ext cx="4155260" cy="0"/>
          </a:xfrm>
          <a:prstGeom prst="line">
            <a:avLst/>
          </a:prstGeom>
          <a:ln>
            <a:solidFill>
              <a:srgbClr val="9894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7366006" y="2688288"/>
            <a:ext cx="674914" cy="0"/>
          </a:xfrm>
          <a:prstGeom prst="line">
            <a:avLst/>
          </a:prstGeom>
          <a:ln w="38100">
            <a:solidFill>
              <a:srgbClr val="F8C0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668" y="4360686"/>
            <a:ext cx="425850" cy="74871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795" y="4520772"/>
            <a:ext cx="243745" cy="428546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218209" y="241572"/>
            <a:ext cx="2566555" cy="41845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8" name="Объ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1872899"/>
              </p:ext>
            </p:extLst>
          </p:nvPr>
        </p:nvGraphicFramePr>
        <p:xfrm>
          <a:off x="401041" y="185895"/>
          <a:ext cx="2638779" cy="39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CorelDRAW" r:id="rId6" imgW="872787" imgH="130205" progId="CorelDraw.Graphic.18">
                  <p:embed/>
                </p:oleObj>
              </mc:Choice>
              <mc:Fallback>
                <p:oleObj name="CorelDRAW" r:id="rId6" imgW="872787" imgH="130205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1041" y="185895"/>
                        <a:ext cx="2638779" cy="39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7BF0F3E-2FBF-4D0D-82AA-2F0928BF48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62885" y="1526196"/>
            <a:ext cx="1890171" cy="268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Прямоугольник 70"/>
          <p:cNvSpPr/>
          <p:nvPr/>
        </p:nvSpPr>
        <p:spPr>
          <a:xfrm>
            <a:off x="121680" y="734876"/>
            <a:ext cx="12182476" cy="59558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 rot="5400000">
            <a:off x="3247578" y="-2314947"/>
            <a:ext cx="5496655" cy="155991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479971" y="-4207"/>
            <a:ext cx="3712029" cy="729343"/>
          </a:xfrm>
          <a:custGeom>
            <a:avLst/>
            <a:gdLst>
              <a:gd name="connsiteX0" fmla="*/ 0 w 3712029"/>
              <a:gd name="connsiteY0" fmla="*/ 0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0 w 3712029"/>
              <a:gd name="connsiteY4" fmla="*/ 0 h 729343"/>
              <a:gd name="connsiteX0" fmla="*/ 674914 w 3712029"/>
              <a:gd name="connsiteY0" fmla="*/ 10886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674914 w 3712029"/>
              <a:gd name="connsiteY4" fmla="*/ 10886 h 72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2029" h="729343">
                <a:moveTo>
                  <a:pt x="674914" y="10886"/>
                </a:moveTo>
                <a:lnTo>
                  <a:pt x="3712029" y="0"/>
                </a:lnTo>
                <a:lnTo>
                  <a:pt x="3712029" y="729343"/>
                </a:lnTo>
                <a:lnTo>
                  <a:pt x="0" y="729343"/>
                </a:lnTo>
                <a:lnTo>
                  <a:pt x="674914" y="1088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74797" y="2072902"/>
            <a:ext cx="3561393" cy="722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Создание первого негосударственного страховщика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729343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6770915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8741223" y="253856"/>
            <a:ext cx="3124202" cy="405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dirty="0">
                <a:solidFill>
                  <a:srgbClr val="FFCE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www.kapitalsugurta.uz</a:t>
            </a:r>
            <a:endParaRPr lang="ru-RU" sz="1200" dirty="0">
              <a:solidFill>
                <a:srgbClr val="FFCE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868552" y="2575926"/>
            <a:ext cx="2830284" cy="6204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KAPITAL SUG’URTA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1870418" y="1215940"/>
            <a:ext cx="1471398" cy="912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Февраль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Proxima Nova Th" panose="02000506030000020004" pitchFamily="50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1991</a:t>
            </a: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782170" y="5740612"/>
            <a:ext cx="3719293" cy="5848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работников в компании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413" y="3545466"/>
            <a:ext cx="625403" cy="1292500"/>
          </a:xfrm>
          <a:prstGeom prst="rect">
            <a:avLst/>
          </a:prstGeom>
        </p:spPr>
      </p:pic>
      <p:sp>
        <p:nvSpPr>
          <p:cNvPr id="57" name="Подзаголовок 2"/>
          <p:cNvSpPr txBox="1">
            <a:spLocks/>
          </p:cNvSpPr>
          <p:nvPr/>
        </p:nvSpPr>
        <p:spPr>
          <a:xfrm>
            <a:off x="1501486" y="4962753"/>
            <a:ext cx="1840330" cy="6530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209</a:t>
            </a: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614" y="967213"/>
            <a:ext cx="912210" cy="912210"/>
          </a:xfrm>
          <a:prstGeom prst="rect">
            <a:avLst/>
          </a:prstGeom>
        </p:spPr>
      </p:pic>
      <p:sp>
        <p:nvSpPr>
          <p:cNvPr id="62" name="Подзаголовок 2"/>
          <p:cNvSpPr txBox="1">
            <a:spLocks/>
          </p:cNvSpPr>
          <p:nvPr/>
        </p:nvSpPr>
        <p:spPr>
          <a:xfrm>
            <a:off x="8802101" y="1934194"/>
            <a:ext cx="3452079" cy="625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филиалов и отделений</a:t>
            </a:r>
          </a:p>
        </p:txBody>
      </p:sp>
      <p:sp>
        <p:nvSpPr>
          <p:cNvPr id="63" name="Подзаголовок 2"/>
          <p:cNvSpPr txBox="1">
            <a:spLocks/>
          </p:cNvSpPr>
          <p:nvPr/>
        </p:nvSpPr>
        <p:spPr>
          <a:xfrm>
            <a:off x="9273108" y="1049221"/>
            <a:ext cx="1271240" cy="863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61</a:t>
            </a:r>
          </a:p>
        </p:txBody>
      </p:sp>
      <p:pic>
        <p:nvPicPr>
          <p:cNvPr id="66" name="Рисунок 6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821" y="3545282"/>
            <a:ext cx="531369" cy="1306370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3" y="241572"/>
            <a:ext cx="2242456" cy="2843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18" y="1136257"/>
            <a:ext cx="836220" cy="820734"/>
          </a:xfrm>
          <a:prstGeom prst="rect">
            <a:avLst/>
          </a:prstGeom>
        </p:spPr>
      </p:pic>
      <p:cxnSp>
        <p:nvCxnSpPr>
          <p:cNvPr id="27" name="Прямая со стрелкой 26"/>
          <p:cNvCxnSpPr/>
          <p:nvPr/>
        </p:nvCxnSpPr>
        <p:spPr>
          <a:xfrm>
            <a:off x="3367371" y="1549366"/>
            <a:ext cx="1430685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Подзаголовок 2"/>
          <p:cNvSpPr txBox="1">
            <a:spLocks/>
          </p:cNvSpPr>
          <p:nvPr/>
        </p:nvSpPr>
        <p:spPr>
          <a:xfrm>
            <a:off x="5107203" y="1215940"/>
            <a:ext cx="1430685" cy="912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декабрь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Proxima Nova Th" panose="02000506030000020004" pitchFamily="50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2022</a:t>
            </a:r>
          </a:p>
        </p:txBody>
      </p:sp>
      <p:sp>
        <p:nvSpPr>
          <p:cNvPr id="69" name="Подзаголовок 2"/>
          <p:cNvSpPr txBox="1">
            <a:spLocks/>
          </p:cNvSpPr>
          <p:nvPr/>
        </p:nvSpPr>
        <p:spPr>
          <a:xfrm>
            <a:off x="4501463" y="2097162"/>
            <a:ext cx="3633608" cy="992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Нам</a:t>
            </a:r>
            <a:r>
              <a:rPr lang="ru-RU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 </a:t>
            </a:r>
            <a:r>
              <a:rPr lang="ru-RU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31</a:t>
            </a:r>
            <a:r>
              <a:rPr lang="ru-RU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 </a:t>
            </a:r>
            <a:r>
              <a:rPr lang="ru-RU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лет</a:t>
            </a:r>
          </a:p>
        </p:txBody>
      </p:sp>
      <p:cxnSp>
        <p:nvCxnSpPr>
          <p:cNvPr id="70" name="Прямая со стрелкой 69"/>
          <p:cNvCxnSpPr/>
          <p:nvPr/>
        </p:nvCxnSpPr>
        <p:spPr>
          <a:xfrm>
            <a:off x="7461325" y="1549366"/>
            <a:ext cx="1430685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244" y="1041060"/>
            <a:ext cx="819854" cy="912210"/>
          </a:xfrm>
          <a:prstGeom prst="rect">
            <a:avLst/>
          </a:prstGeom>
        </p:spPr>
      </p:pic>
      <p:sp>
        <p:nvSpPr>
          <p:cNvPr id="72" name="Подзаголовок 2"/>
          <p:cNvSpPr txBox="1">
            <a:spLocks/>
          </p:cNvSpPr>
          <p:nvPr/>
        </p:nvSpPr>
        <p:spPr>
          <a:xfrm>
            <a:off x="9669265" y="2249221"/>
            <a:ext cx="1709903" cy="722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по всей стране!</a:t>
            </a:r>
          </a:p>
        </p:txBody>
      </p:sp>
      <p:sp>
        <p:nvSpPr>
          <p:cNvPr id="76" name="Подзаголовок 2"/>
          <p:cNvSpPr txBox="1">
            <a:spLocks/>
          </p:cNvSpPr>
          <p:nvPr/>
        </p:nvSpPr>
        <p:spPr>
          <a:xfrm>
            <a:off x="3537459" y="3764699"/>
            <a:ext cx="5138348" cy="7579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У нас в штате </a:t>
            </a:r>
          </a:p>
        </p:txBody>
      </p:sp>
      <p:sp>
        <p:nvSpPr>
          <p:cNvPr id="79" name="Подзаголовок 2"/>
          <p:cNvSpPr txBox="1">
            <a:spLocks/>
          </p:cNvSpPr>
          <p:nvPr/>
        </p:nvSpPr>
        <p:spPr>
          <a:xfrm>
            <a:off x="8604271" y="5673709"/>
            <a:ext cx="2579921" cy="625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страховых агентов</a:t>
            </a:r>
          </a:p>
        </p:txBody>
      </p:sp>
      <p:sp>
        <p:nvSpPr>
          <p:cNvPr id="80" name="Подзаголовок 2"/>
          <p:cNvSpPr txBox="1">
            <a:spLocks/>
          </p:cNvSpPr>
          <p:nvPr/>
        </p:nvSpPr>
        <p:spPr>
          <a:xfrm>
            <a:off x="8461853" y="4867973"/>
            <a:ext cx="2746378" cy="8319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81</a:t>
            </a:r>
          </a:p>
        </p:txBody>
      </p:sp>
      <p:pic>
        <p:nvPicPr>
          <p:cNvPr id="82" name="Рисунок 81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653" y="3941638"/>
            <a:ext cx="433707" cy="896328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841" y="4242465"/>
            <a:ext cx="288146" cy="595501"/>
          </a:xfrm>
          <a:prstGeom prst="rect">
            <a:avLst/>
          </a:prstGeom>
        </p:spPr>
      </p:pic>
      <p:grpSp>
        <p:nvGrpSpPr>
          <p:cNvPr id="33" name="Группа 32"/>
          <p:cNvGrpSpPr/>
          <p:nvPr/>
        </p:nvGrpSpPr>
        <p:grpSpPr>
          <a:xfrm>
            <a:off x="3537459" y="4608927"/>
            <a:ext cx="5138348" cy="0"/>
            <a:chOff x="3654409" y="4703354"/>
            <a:chExt cx="5138348" cy="0"/>
          </a:xfrm>
        </p:grpSpPr>
        <p:cxnSp>
          <p:nvCxnSpPr>
            <p:cNvPr id="84" name="Прямая со стрелкой 83"/>
            <p:cNvCxnSpPr/>
            <p:nvPr/>
          </p:nvCxnSpPr>
          <p:spPr>
            <a:xfrm>
              <a:off x="6219189" y="4703354"/>
              <a:ext cx="2573568" cy="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 стрелкой 84"/>
            <p:cNvCxnSpPr/>
            <p:nvPr/>
          </p:nvCxnSpPr>
          <p:spPr>
            <a:xfrm flipH="1">
              <a:off x="3654409" y="4703354"/>
              <a:ext cx="2573568" cy="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Рисунок 85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885" y="4380165"/>
            <a:ext cx="221517" cy="457802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31" y="4522607"/>
            <a:ext cx="152593" cy="315360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131" y="3853070"/>
            <a:ext cx="406175" cy="998581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247" y="4066328"/>
            <a:ext cx="324802" cy="798525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573" y="4242465"/>
            <a:ext cx="253158" cy="622388"/>
          </a:xfrm>
          <a:prstGeom prst="rect">
            <a:avLst/>
          </a:prstGeom>
        </p:spPr>
      </p:pic>
      <p:pic>
        <p:nvPicPr>
          <p:cNvPr id="91" name="Рисунок 90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255" y="4380165"/>
            <a:ext cx="197148" cy="484688"/>
          </a:xfrm>
          <a:prstGeom prst="rect">
            <a:avLst/>
          </a:prstGeom>
        </p:spPr>
      </p:pic>
      <p:sp>
        <p:nvSpPr>
          <p:cNvPr id="44" name="Подзаголовок 2"/>
          <p:cNvSpPr txBox="1">
            <a:spLocks/>
          </p:cNvSpPr>
          <p:nvPr/>
        </p:nvSpPr>
        <p:spPr>
          <a:xfrm>
            <a:off x="1225438" y="5218307"/>
            <a:ext cx="1289960" cy="625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Proxima Nova Th" panose="02000506030000020004" pitchFamily="50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18209" y="241572"/>
            <a:ext cx="2566555" cy="41845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6" name="Объект 45"/>
          <p:cNvGraphicFramePr>
            <a:graphicFrameLocks noChangeAspect="1"/>
          </p:cNvGraphicFramePr>
          <p:nvPr/>
        </p:nvGraphicFramePr>
        <p:xfrm>
          <a:off x="401041" y="185895"/>
          <a:ext cx="2638779" cy="39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CorelDRAW" r:id="rId9" imgW="872787" imgH="130205" progId="CorelDraw.Graphic.18">
                  <p:embed/>
                </p:oleObj>
              </mc:Choice>
              <mc:Fallback>
                <p:oleObj name="CorelDRAW" r:id="rId9" imgW="872787" imgH="130205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01041" y="185895"/>
                        <a:ext cx="2638779" cy="39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459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/>
          <p:cNvSpPr/>
          <p:nvPr/>
        </p:nvSpPr>
        <p:spPr>
          <a:xfrm>
            <a:off x="310675" y="3564450"/>
            <a:ext cx="2580283" cy="1566006"/>
          </a:xfrm>
          <a:prstGeom prst="rightArrow">
            <a:avLst/>
          </a:prstGeom>
          <a:solidFill>
            <a:srgbClr val="F9B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право 2"/>
          <p:cNvSpPr/>
          <p:nvPr/>
        </p:nvSpPr>
        <p:spPr>
          <a:xfrm>
            <a:off x="184300" y="2430671"/>
            <a:ext cx="1899126" cy="1434801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479971" y="-4207"/>
            <a:ext cx="3712029" cy="729343"/>
          </a:xfrm>
          <a:custGeom>
            <a:avLst/>
            <a:gdLst>
              <a:gd name="connsiteX0" fmla="*/ 0 w 3712029"/>
              <a:gd name="connsiteY0" fmla="*/ 0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0 w 3712029"/>
              <a:gd name="connsiteY4" fmla="*/ 0 h 729343"/>
              <a:gd name="connsiteX0" fmla="*/ 674914 w 3712029"/>
              <a:gd name="connsiteY0" fmla="*/ 10886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674914 w 3712029"/>
              <a:gd name="connsiteY4" fmla="*/ 10886 h 72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2029" h="729343">
                <a:moveTo>
                  <a:pt x="674914" y="10886"/>
                </a:moveTo>
                <a:lnTo>
                  <a:pt x="3712029" y="0"/>
                </a:lnTo>
                <a:lnTo>
                  <a:pt x="3712029" y="729343"/>
                </a:lnTo>
                <a:lnTo>
                  <a:pt x="0" y="729343"/>
                </a:lnTo>
                <a:lnTo>
                  <a:pt x="674914" y="1088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09599" y="1087672"/>
            <a:ext cx="10972801" cy="6924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Региональные подразделения 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729343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6770915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8741223" y="253856"/>
            <a:ext cx="3124202" cy="405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dirty="0">
                <a:solidFill>
                  <a:srgbClr val="FFCE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www.kapitalsugurta.uz</a:t>
            </a:r>
            <a:endParaRPr lang="ru-RU" sz="1200" dirty="0">
              <a:solidFill>
                <a:srgbClr val="FFCE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3" y="241572"/>
            <a:ext cx="2242456" cy="284300"/>
          </a:xfrm>
          <a:prstGeom prst="rect">
            <a:avLst/>
          </a:prstGeom>
        </p:spPr>
      </p:pic>
      <p:sp>
        <p:nvSpPr>
          <p:cNvPr id="68" name="Прямоугольник 33"/>
          <p:cNvSpPr/>
          <p:nvPr/>
        </p:nvSpPr>
        <p:spPr>
          <a:xfrm rot="10800000" flipH="1" flipV="1">
            <a:off x="152026" y="2793313"/>
            <a:ext cx="1219941" cy="723340"/>
          </a:xfrm>
          <a:custGeom>
            <a:avLst/>
            <a:gdLst>
              <a:gd name="connsiteX0" fmla="*/ 0 w 729343"/>
              <a:gd name="connsiteY0" fmla="*/ 0 h 720000"/>
              <a:gd name="connsiteX1" fmla="*/ 729343 w 729343"/>
              <a:gd name="connsiteY1" fmla="*/ 0 h 720000"/>
              <a:gd name="connsiteX2" fmla="*/ 729343 w 729343"/>
              <a:gd name="connsiteY2" fmla="*/ 720000 h 720000"/>
              <a:gd name="connsiteX3" fmla="*/ 0 w 729343"/>
              <a:gd name="connsiteY3" fmla="*/ 720000 h 720000"/>
              <a:gd name="connsiteX4" fmla="*/ 0 w 729343"/>
              <a:gd name="connsiteY4" fmla="*/ 0 h 720000"/>
              <a:gd name="connsiteX0" fmla="*/ 6350 w 729343"/>
              <a:gd name="connsiteY0" fmla="*/ 720725 h 720725"/>
              <a:gd name="connsiteX1" fmla="*/ 729343 w 729343"/>
              <a:gd name="connsiteY1" fmla="*/ 0 h 720725"/>
              <a:gd name="connsiteX2" fmla="*/ 729343 w 729343"/>
              <a:gd name="connsiteY2" fmla="*/ 720000 h 720725"/>
              <a:gd name="connsiteX3" fmla="*/ 0 w 729343"/>
              <a:gd name="connsiteY3" fmla="*/ 720000 h 720725"/>
              <a:gd name="connsiteX4" fmla="*/ 6350 w 729343"/>
              <a:gd name="connsiteY4" fmla="*/ 720725 h 72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9343" h="720725">
                <a:moveTo>
                  <a:pt x="6350" y="720725"/>
                </a:moveTo>
                <a:lnTo>
                  <a:pt x="729343" y="0"/>
                </a:lnTo>
                <a:lnTo>
                  <a:pt x="729343" y="720000"/>
                </a:lnTo>
                <a:lnTo>
                  <a:pt x="0" y="720000"/>
                </a:lnTo>
                <a:lnTo>
                  <a:pt x="6350" y="720725"/>
                </a:lnTo>
                <a:close/>
              </a:path>
            </a:pathLst>
          </a:custGeom>
          <a:solidFill>
            <a:srgbClr val="8A8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33"/>
          <p:cNvSpPr/>
          <p:nvPr/>
        </p:nvSpPr>
        <p:spPr>
          <a:xfrm rot="10800000" flipH="1" flipV="1">
            <a:off x="381002" y="3956648"/>
            <a:ext cx="1702423" cy="781609"/>
          </a:xfrm>
          <a:custGeom>
            <a:avLst/>
            <a:gdLst>
              <a:gd name="connsiteX0" fmla="*/ 0 w 729343"/>
              <a:gd name="connsiteY0" fmla="*/ 0 h 720000"/>
              <a:gd name="connsiteX1" fmla="*/ 729343 w 729343"/>
              <a:gd name="connsiteY1" fmla="*/ 0 h 720000"/>
              <a:gd name="connsiteX2" fmla="*/ 729343 w 729343"/>
              <a:gd name="connsiteY2" fmla="*/ 720000 h 720000"/>
              <a:gd name="connsiteX3" fmla="*/ 0 w 729343"/>
              <a:gd name="connsiteY3" fmla="*/ 720000 h 720000"/>
              <a:gd name="connsiteX4" fmla="*/ 0 w 729343"/>
              <a:gd name="connsiteY4" fmla="*/ 0 h 720000"/>
              <a:gd name="connsiteX0" fmla="*/ 6350 w 729343"/>
              <a:gd name="connsiteY0" fmla="*/ 720725 h 720725"/>
              <a:gd name="connsiteX1" fmla="*/ 729343 w 729343"/>
              <a:gd name="connsiteY1" fmla="*/ 0 h 720725"/>
              <a:gd name="connsiteX2" fmla="*/ 729343 w 729343"/>
              <a:gd name="connsiteY2" fmla="*/ 720000 h 720725"/>
              <a:gd name="connsiteX3" fmla="*/ 0 w 729343"/>
              <a:gd name="connsiteY3" fmla="*/ 720000 h 720725"/>
              <a:gd name="connsiteX4" fmla="*/ 6350 w 729343"/>
              <a:gd name="connsiteY4" fmla="*/ 720725 h 72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9343" h="720725">
                <a:moveTo>
                  <a:pt x="6350" y="720725"/>
                </a:moveTo>
                <a:lnTo>
                  <a:pt x="729343" y="0"/>
                </a:lnTo>
                <a:lnTo>
                  <a:pt x="729343" y="720000"/>
                </a:lnTo>
                <a:lnTo>
                  <a:pt x="0" y="720000"/>
                </a:lnTo>
                <a:lnTo>
                  <a:pt x="6350" y="720725"/>
                </a:lnTo>
                <a:close/>
              </a:path>
            </a:pathLst>
          </a:custGeom>
          <a:solidFill>
            <a:srgbClr val="F9CF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дзаголовок 2"/>
          <p:cNvSpPr txBox="1">
            <a:spLocks/>
          </p:cNvSpPr>
          <p:nvPr/>
        </p:nvSpPr>
        <p:spPr>
          <a:xfrm>
            <a:off x="184300" y="3020766"/>
            <a:ext cx="1592813" cy="3432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  <a:latin typeface="Proxima Nova Th" panose="02000506030000020004" pitchFamily="50" charset="0"/>
              </a:rPr>
              <a:t>202</a:t>
            </a:r>
            <a:r>
              <a:rPr lang="ru-RU" sz="2400" b="1" dirty="0">
                <a:solidFill>
                  <a:srgbClr val="002060"/>
                </a:solidFill>
                <a:latin typeface="Proxima Nova Th" panose="02000506030000020004" pitchFamily="50" charset="0"/>
              </a:rPr>
              <a:t>1 г.</a:t>
            </a:r>
            <a:endParaRPr lang="ru-RU" sz="1400" b="1" dirty="0">
              <a:solidFill>
                <a:srgbClr val="002060"/>
              </a:solidFill>
              <a:latin typeface="Proxima Nova Th" panose="02000506030000020004" pitchFamily="50" charset="0"/>
            </a:endParaRPr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>
          <a:xfrm>
            <a:off x="445444" y="4233184"/>
            <a:ext cx="1853046" cy="37643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  <a:latin typeface="Proxima Nova Th" panose="02000506030000020004" pitchFamily="50" charset="0"/>
              </a:rPr>
              <a:t>202</a:t>
            </a:r>
            <a:r>
              <a:rPr lang="ru-RU" sz="2400" b="1" dirty="0">
                <a:solidFill>
                  <a:srgbClr val="002060"/>
                </a:solidFill>
                <a:latin typeface="Proxima Nova Th" panose="02000506030000020004" pitchFamily="50" charset="0"/>
              </a:rPr>
              <a:t>2 г.</a:t>
            </a:r>
            <a:endParaRPr lang="ru-RU" sz="1400" b="1" dirty="0">
              <a:solidFill>
                <a:srgbClr val="002060"/>
              </a:solidFill>
              <a:latin typeface="Proxima Nova Th" panose="02000506030000020004" pitchFamily="50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" y="1830115"/>
            <a:ext cx="5929047" cy="541195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310675" y="1912877"/>
            <a:ext cx="5716052" cy="37332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63" name="Подзаголовок 2"/>
          <p:cNvSpPr txBox="1">
            <a:spLocks/>
          </p:cNvSpPr>
          <p:nvPr/>
        </p:nvSpPr>
        <p:spPr>
          <a:xfrm>
            <a:off x="381003" y="1931470"/>
            <a:ext cx="6461842" cy="930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Количество действующих подразделений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18209" y="241572"/>
            <a:ext cx="2566555" cy="41845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3" name="Объект 32"/>
          <p:cNvGraphicFramePr>
            <a:graphicFrameLocks noChangeAspect="1"/>
          </p:cNvGraphicFramePr>
          <p:nvPr/>
        </p:nvGraphicFramePr>
        <p:xfrm>
          <a:off x="401041" y="185895"/>
          <a:ext cx="2638779" cy="39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CorelDRAW" r:id="rId5" imgW="872787" imgH="130205" progId="CorelDraw.Graphic.18">
                  <p:embed/>
                </p:oleObj>
              </mc:Choice>
              <mc:Fallback>
                <p:oleObj name="CorelDRAW" r:id="rId5" imgW="872787" imgH="130205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1041" y="185895"/>
                        <a:ext cx="2638779" cy="39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593594" y="5592765"/>
            <a:ext cx="3000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AC200"/>
                </a:solidFill>
              </a:rPr>
              <a:t> 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364953" y="4766003"/>
            <a:ext cx="946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Из них: 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" t="994" r="575" b="2173"/>
          <a:stretch/>
        </p:blipFill>
        <p:spPr>
          <a:xfrm>
            <a:off x="5506227" y="1728944"/>
            <a:ext cx="6653338" cy="4297829"/>
          </a:xfrm>
          <a:prstGeom prst="rect">
            <a:avLst/>
          </a:prstGeom>
          <a:ln w="38100">
            <a:noFill/>
          </a:ln>
        </p:spPr>
      </p:pic>
      <p:sp>
        <p:nvSpPr>
          <p:cNvPr id="36" name="Прямоугольник 35"/>
          <p:cNvSpPr/>
          <p:nvPr/>
        </p:nvSpPr>
        <p:spPr>
          <a:xfrm>
            <a:off x="3683585" y="5973097"/>
            <a:ext cx="59280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AC200"/>
                </a:solidFill>
              </a:rPr>
              <a:t>1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филиал и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4000" b="1" dirty="0">
                <a:solidFill>
                  <a:srgbClr val="FAC200"/>
                </a:solidFill>
              </a:rPr>
              <a:t>9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страховых центра в городе Ташкенте.</a:t>
            </a:r>
          </a:p>
        </p:txBody>
      </p:sp>
      <p:sp>
        <p:nvSpPr>
          <p:cNvPr id="30" name="Подзаголовок 2"/>
          <p:cNvSpPr txBox="1">
            <a:spLocks/>
          </p:cNvSpPr>
          <p:nvPr/>
        </p:nvSpPr>
        <p:spPr>
          <a:xfrm>
            <a:off x="2890958" y="4098585"/>
            <a:ext cx="5010982" cy="4977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61 </a:t>
            </a: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структурных подразделений</a:t>
            </a: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2053244" y="2897737"/>
            <a:ext cx="4789601" cy="511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73 структурных подразделений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18209" y="5000160"/>
            <a:ext cx="7954806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AC200"/>
                </a:solidFill>
              </a:rPr>
              <a:t>1</a:t>
            </a:r>
            <a:r>
              <a:rPr lang="en-US" sz="4000" b="1" dirty="0">
                <a:solidFill>
                  <a:srgbClr val="FAC200"/>
                </a:solidFill>
              </a:rPr>
              <a:t>4</a:t>
            </a:r>
            <a:r>
              <a:rPr lang="ru-RU" sz="4000" b="1" dirty="0">
                <a:solidFill>
                  <a:srgbClr val="FAC200"/>
                </a:solidFill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филиалов и </a:t>
            </a:r>
            <a:r>
              <a:rPr lang="ru-RU" sz="4000" b="1" dirty="0">
                <a:solidFill>
                  <a:srgbClr val="FAC200"/>
                </a:solidFill>
              </a:rPr>
              <a:t>47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отделения во всех административных </a:t>
            </a: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                                                                             центрах регионов страны; </a:t>
            </a:r>
          </a:p>
        </p:txBody>
      </p:sp>
    </p:spTree>
    <p:extLst>
      <p:ext uri="{BB962C8B-B14F-4D97-AF65-F5344CB8AC3E}">
        <p14:creationId xmlns:p14="http://schemas.microsoft.com/office/powerpoint/2010/main" val="423537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2959961594"/>
              </p:ext>
            </p:extLst>
          </p:nvPr>
        </p:nvGraphicFramePr>
        <p:xfrm>
          <a:off x="4312227" y="1819620"/>
          <a:ext cx="7647709" cy="4770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-2" y="-3396"/>
            <a:ext cx="12192000" cy="729343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479971" y="-4207"/>
            <a:ext cx="3712029" cy="729343"/>
          </a:xfrm>
          <a:custGeom>
            <a:avLst/>
            <a:gdLst>
              <a:gd name="connsiteX0" fmla="*/ 0 w 3712029"/>
              <a:gd name="connsiteY0" fmla="*/ 0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0 w 3712029"/>
              <a:gd name="connsiteY4" fmla="*/ 0 h 729343"/>
              <a:gd name="connsiteX0" fmla="*/ 674914 w 3712029"/>
              <a:gd name="connsiteY0" fmla="*/ 10886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674914 w 3712029"/>
              <a:gd name="connsiteY4" fmla="*/ 10886 h 72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2029" h="729343">
                <a:moveTo>
                  <a:pt x="674914" y="10886"/>
                </a:moveTo>
                <a:lnTo>
                  <a:pt x="3712029" y="0"/>
                </a:lnTo>
                <a:lnTo>
                  <a:pt x="3712029" y="729343"/>
                </a:lnTo>
                <a:lnTo>
                  <a:pt x="0" y="729343"/>
                </a:lnTo>
                <a:lnTo>
                  <a:pt x="674914" y="1088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E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16309" y="768920"/>
            <a:ext cx="10972801" cy="6924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Страховые премии</a:t>
            </a:r>
          </a:p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 итогам 2021 г. –20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 г. (млн. </a:t>
            </a:r>
            <a:r>
              <a:rPr lang="ru-RU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сум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729343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6770915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8741223" y="253856"/>
            <a:ext cx="3124202" cy="405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dirty="0">
                <a:solidFill>
                  <a:srgbClr val="FFCE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www.kapitalsugurta.uz</a:t>
            </a:r>
            <a:endParaRPr lang="ru-RU" sz="1200" dirty="0">
              <a:solidFill>
                <a:srgbClr val="FFCE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3" y="241572"/>
            <a:ext cx="2242456" cy="284300"/>
          </a:xfrm>
          <a:prstGeom prst="rect">
            <a:avLst/>
          </a:prstGeom>
        </p:spPr>
      </p:pic>
      <p:sp>
        <p:nvSpPr>
          <p:cNvPr id="28" name="Подзаголовок 2"/>
          <p:cNvSpPr txBox="1">
            <a:spLocks/>
          </p:cNvSpPr>
          <p:nvPr/>
        </p:nvSpPr>
        <p:spPr>
          <a:xfrm>
            <a:off x="6252348" y="-428282"/>
            <a:ext cx="525242" cy="416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900" b="1" dirty="0">
              <a:solidFill>
                <a:schemeClr val="tx1">
                  <a:lumMod val="95000"/>
                  <a:lumOff val="5000"/>
                </a:schemeClr>
              </a:solidFill>
              <a:latin typeface="Proxima Nova Th" panose="02000506030000020004" pitchFamily="50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18209" y="241572"/>
            <a:ext cx="2566555" cy="41845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/>
        </p:nvGraphicFramePr>
        <p:xfrm>
          <a:off x="401041" y="185895"/>
          <a:ext cx="2638779" cy="39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CorelDRAW" r:id="rId5" imgW="872787" imgH="130205" progId="CorelDraw.Graphic.18">
                  <p:embed/>
                </p:oleObj>
              </mc:Choice>
              <mc:Fallback>
                <p:oleObj name="CorelDRAW" r:id="rId5" imgW="872787" imgH="130205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1041" y="185895"/>
                        <a:ext cx="2638779" cy="39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Подзаголовок 2"/>
          <p:cNvSpPr txBox="1">
            <a:spLocks/>
          </p:cNvSpPr>
          <p:nvPr/>
        </p:nvSpPr>
        <p:spPr>
          <a:xfrm>
            <a:off x="798151" y="1778195"/>
            <a:ext cx="3045941" cy="930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Объём собранных страховых премий, млн.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сум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Proxima Nova Th" panose="02000506030000020004" pitchFamily="50" charset="0"/>
            </a:endParaRP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2008450225"/>
              </p:ext>
            </p:extLst>
          </p:nvPr>
        </p:nvGraphicFramePr>
        <p:xfrm>
          <a:off x="130155" y="2725279"/>
          <a:ext cx="4130117" cy="4029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051034" y="4385905"/>
            <a:ext cx="2793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128</a:t>
            </a:r>
            <a:r>
              <a:rPr lang="en-US" sz="20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lang="ru-RU" sz="20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7% увеличение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" y="1726140"/>
            <a:ext cx="794220" cy="794220"/>
          </a:xfrm>
          <a:prstGeom prst="rect">
            <a:avLst/>
          </a:prstGeom>
        </p:spPr>
      </p:pic>
      <p:cxnSp>
        <p:nvCxnSpPr>
          <p:cNvPr id="27" name="Прямая соединительная линия 26"/>
          <p:cNvCxnSpPr/>
          <p:nvPr/>
        </p:nvCxnSpPr>
        <p:spPr>
          <a:xfrm flipH="1">
            <a:off x="4207280" y="2102468"/>
            <a:ext cx="1038" cy="4353189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92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4161045807"/>
              </p:ext>
            </p:extLst>
          </p:nvPr>
        </p:nvGraphicFramePr>
        <p:xfrm>
          <a:off x="4312227" y="1819620"/>
          <a:ext cx="7647709" cy="4770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-2" y="-3396"/>
            <a:ext cx="12192000" cy="729343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479971" y="-4207"/>
            <a:ext cx="3712029" cy="729343"/>
          </a:xfrm>
          <a:custGeom>
            <a:avLst/>
            <a:gdLst>
              <a:gd name="connsiteX0" fmla="*/ 0 w 3712029"/>
              <a:gd name="connsiteY0" fmla="*/ 0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0 w 3712029"/>
              <a:gd name="connsiteY4" fmla="*/ 0 h 729343"/>
              <a:gd name="connsiteX0" fmla="*/ 674914 w 3712029"/>
              <a:gd name="connsiteY0" fmla="*/ 10886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674914 w 3712029"/>
              <a:gd name="connsiteY4" fmla="*/ 10886 h 72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2029" h="729343">
                <a:moveTo>
                  <a:pt x="674914" y="10886"/>
                </a:moveTo>
                <a:lnTo>
                  <a:pt x="3712029" y="0"/>
                </a:lnTo>
                <a:lnTo>
                  <a:pt x="3712029" y="729343"/>
                </a:lnTo>
                <a:lnTo>
                  <a:pt x="0" y="729343"/>
                </a:lnTo>
                <a:lnTo>
                  <a:pt x="674914" y="1088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16309" y="768920"/>
            <a:ext cx="10972801" cy="6924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Страховые выплаты</a:t>
            </a:r>
          </a:p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 итогам 2021г. – 20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 г. (млн. </a:t>
            </a:r>
            <a:r>
              <a:rPr lang="ru-RU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сум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729343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6770915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8741223" y="253856"/>
            <a:ext cx="3124202" cy="405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dirty="0">
                <a:solidFill>
                  <a:srgbClr val="FFCE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www.kapitalsugurta.uz</a:t>
            </a:r>
            <a:endParaRPr lang="ru-RU" sz="1200" dirty="0">
              <a:solidFill>
                <a:srgbClr val="FFCE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3" y="241572"/>
            <a:ext cx="2242456" cy="284300"/>
          </a:xfrm>
          <a:prstGeom prst="rect">
            <a:avLst/>
          </a:prstGeom>
        </p:spPr>
      </p:pic>
      <p:sp>
        <p:nvSpPr>
          <p:cNvPr id="28" name="Подзаголовок 2"/>
          <p:cNvSpPr txBox="1">
            <a:spLocks/>
          </p:cNvSpPr>
          <p:nvPr/>
        </p:nvSpPr>
        <p:spPr>
          <a:xfrm>
            <a:off x="6252348" y="-428282"/>
            <a:ext cx="525242" cy="416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roxima Nova Th" panose="02000506030000020004" pitchFamily="50" charset="0"/>
              </a:rPr>
              <a:t>34</a:t>
            </a:r>
            <a:r>
              <a:rPr lang="ru-RU" sz="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roxima Nova Th" panose="02000506030000020004" pitchFamily="50" charset="0"/>
              </a:rPr>
              <a:t>,2%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18209" y="241572"/>
            <a:ext cx="2566555" cy="41845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/>
        </p:nvGraphicFramePr>
        <p:xfrm>
          <a:off x="401041" y="185895"/>
          <a:ext cx="2638779" cy="39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CorelDRAW" r:id="rId5" imgW="872787" imgH="130205" progId="CorelDraw.Graphic.18">
                  <p:embed/>
                </p:oleObj>
              </mc:Choice>
              <mc:Fallback>
                <p:oleObj name="CorelDRAW" r:id="rId5" imgW="872787" imgH="130205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1041" y="185895"/>
                        <a:ext cx="2638779" cy="39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Подзаголовок 2"/>
          <p:cNvSpPr txBox="1">
            <a:spLocks/>
          </p:cNvSpPr>
          <p:nvPr/>
        </p:nvSpPr>
        <p:spPr>
          <a:xfrm>
            <a:off x="796202" y="1718132"/>
            <a:ext cx="3045941" cy="930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Страховые выплаты,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млн.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сум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Proxima Nova Th" panose="02000506030000020004" pitchFamily="50" charset="0"/>
            </a:endParaRP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4113649184"/>
              </p:ext>
            </p:extLst>
          </p:nvPr>
        </p:nvGraphicFramePr>
        <p:xfrm>
          <a:off x="207818" y="2725279"/>
          <a:ext cx="4130117" cy="4029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061545" y="4376317"/>
            <a:ext cx="2655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166</a:t>
            </a:r>
            <a:r>
              <a:rPr lang="en-US" sz="20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lang="ru-RU" sz="20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6% увеличение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" y="1726140"/>
            <a:ext cx="794220" cy="794220"/>
          </a:xfrm>
          <a:prstGeom prst="rect">
            <a:avLst/>
          </a:prstGeom>
        </p:spPr>
      </p:pic>
      <p:cxnSp>
        <p:nvCxnSpPr>
          <p:cNvPr id="27" name="Прямая соединительная линия 26"/>
          <p:cNvCxnSpPr/>
          <p:nvPr/>
        </p:nvCxnSpPr>
        <p:spPr>
          <a:xfrm flipH="1">
            <a:off x="4207280" y="2102468"/>
            <a:ext cx="1038" cy="4353189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38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479971" y="-4207"/>
            <a:ext cx="3712029" cy="729343"/>
          </a:xfrm>
          <a:custGeom>
            <a:avLst/>
            <a:gdLst>
              <a:gd name="connsiteX0" fmla="*/ 0 w 3712029"/>
              <a:gd name="connsiteY0" fmla="*/ 0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0 w 3712029"/>
              <a:gd name="connsiteY4" fmla="*/ 0 h 729343"/>
              <a:gd name="connsiteX0" fmla="*/ 674914 w 3712029"/>
              <a:gd name="connsiteY0" fmla="*/ 10886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674914 w 3712029"/>
              <a:gd name="connsiteY4" fmla="*/ 10886 h 72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2029" h="729343">
                <a:moveTo>
                  <a:pt x="674914" y="10886"/>
                </a:moveTo>
                <a:lnTo>
                  <a:pt x="3712029" y="0"/>
                </a:lnTo>
                <a:lnTo>
                  <a:pt x="3712029" y="729343"/>
                </a:lnTo>
                <a:lnTo>
                  <a:pt x="0" y="729343"/>
                </a:lnTo>
                <a:lnTo>
                  <a:pt x="674914" y="1088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09598" y="1060163"/>
            <a:ext cx="10972801" cy="6924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Инвестиционная деятельность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729343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6770915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8741223" y="253856"/>
            <a:ext cx="3124202" cy="405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dirty="0">
                <a:solidFill>
                  <a:srgbClr val="FFCE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www.kapitalsugurta.uz</a:t>
            </a:r>
            <a:endParaRPr lang="ru-RU" sz="1200" dirty="0">
              <a:solidFill>
                <a:srgbClr val="FFCE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3" y="241572"/>
            <a:ext cx="2242456" cy="284300"/>
          </a:xfrm>
          <a:prstGeom prst="rect">
            <a:avLst/>
          </a:prstGeom>
        </p:spPr>
      </p:pic>
      <p:sp>
        <p:nvSpPr>
          <p:cNvPr id="59" name="Подзаголовок 2"/>
          <p:cNvSpPr txBox="1">
            <a:spLocks/>
          </p:cNvSpPr>
          <p:nvPr/>
        </p:nvSpPr>
        <p:spPr>
          <a:xfrm>
            <a:off x="1728212" y="1879573"/>
            <a:ext cx="3189072" cy="930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Объём инвестиций, млн.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сум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Proxima Nova Th" panose="02000506030000020004" pitchFamily="50" charset="0"/>
            </a:endParaRPr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15" y="1944793"/>
            <a:ext cx="732898" cy="541195"/>
          </a:xfrm>
          <a:prstGeom prst="rect">
            <a:avLst/>
          </a:prstGeom>
        </p:spPr>
      </p:pic>
      <p:graphicFrame>
        <p:nvGraphicFramePr>
          <p:cNvPr id="63" name="Диаграмма 62"/>
          <p:cNvGraphicFramePr/>
          <p:nvPr>
            <p:extLst>
              <p:ext uri="{D42A27DB-BD31-4B8C-83A1-F6EECF244321}">
                <p14:modId xmlns:p14="http://schemas.microsoft.com/office/powerpoint/2010/main" val="3635722873"/>
              </p:ext>
            </p:extLst>
          </p:nvPr>
        </p:nvGraphicFramePr>
        <p:xfrm>
          <a:off x="1724131" y="2728605"/>
          <a:ext cx="3883837" cy="3836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4" name="TextBox 63"/>
          <p:cNvSpPr txBox="1"/>
          <p:nvPr/>
        </p:nvSpPr>
        <p:spPr>
          <a:xfrm>
            <a:off x="3272188" y="5099995"/>
            <a:ext cx="2251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Proxima Nova Th" panose="02000506030000020004"/>
              </a:rPr>
              <a:t>158,1 увеличение</a:t>
            </a:r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H="1">
            <a:off x="6343650" y="2199785"/>
            <a:ext cx="6926" cy="4291318"/>
          </a:xfrm>
          <a:prstGeom prst="line">
            <a:avLst/>
          </a:prstGeom>
          <a:ln w="2222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одзаголовок 2"/>
          <p:cNvSpPr txBox="1">
            <a:spLocks/>
          </p:cNvSpPr>
          <p:nvPr/>
        </p:nvSpPr>
        <p:spPr>
          <a:xfrm>
            <a:off x="7776942" y="1886834"/>
            <a:ext cx="3687698" cy="6571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Динамика изменения депозитов, млн.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сум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  </a:t>
            </a:r>
          </a:p>
        </p:txBody>
      </p: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978042397"/>
              </p:ext>
            </p:extLst>
          </p:nvPr>
        </p:nvGraphicFramePr>
        <p:xfrm>
          <a:off x="7334523" y="2810161"/>
          <a:ext cx="4130117" cy="3836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808" y="2011925"/>
            <a:ext cx="732898" cy="541195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18209" y="241572"/>
            <a:ext cx="2566555" cy="41845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/>
        </p:nvGraphicFramePr>
        <p:xfrm>
          <a:off x="401041" y="185895"/>
          <a:ext cx="2638779" cy="39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CorelDRAW" r:id="rId7" imgW="872787" imgH="130205" progId="CorelDraw.Graphic.18">
                  <p:embed/>
                </p:oleObj>
              </mc:Choice>
              <mc:Fallback>
                <p:oleObj name="CorelDRAW" r:id="rId7" imgW="872787" imgH="130205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1041" y="185895"/>
                        <a:ext cx="2638779" cy="39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949452" y="4952102"/>
            <a:ext cx="20994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Proxima Nova Th" panose="02000506030000020004"/>
              </a:rPr>
              <a:t>115,64% увеличение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51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479971" y="-4207"/>
            <a:ext cx="3712029" cy="729343"/>
          </a:xfrm>
          <a:custGeom>
            <a:avLst/>
            <a:gdLst>
              <a:gd name="connsiteX0" fmla="*/ 0 w 3712029"/>
              <a:gd name="connsiteY0" fmla="*/ 0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0 w 3712029"/>
              <a:gd name="connsiteY4" fmla="*/ 0 h 729343"/>
              <a:gd name="connsiteX0" fmla="*/ 674914 w 3712029"/>
              <a:gd name="connsiteY0" fmla="*/ 10886 h 729343"/>
              <a:gd name="connsiteX1" fmla="*/ 3712029 w 3712029"/>
              <a:gd name="connsiteY1" fmla="*/ 0 h 729343"/>
              <a:gd name="connsiteX2" fmla="*/ 3712029 w 3712029"/>
              <a:gd name="connsiteY2" fmla="*/ 729343 h 729343"/>
              <a:gd name="connsiteX3" fmla="*/ 0 w 3712029"/>
              <a:gd name="connsiteY3" fmla="*/ 729343 h 729343"/>
              <a:gd name="connsiteX4" fmla="*/ 674914 w 3712029"/>
              <a:gd name="connsiteY4" fmla="*/ 10886 h 72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2029" h="729343">
                <a:moveTo>
                  <a:pt x="674914" y="10886"/>
                </a:moveTo>
                <a:lnTo>
                  <a:pt x="3712029" y="0"/>
                </a:lnTo>
                <a:lnTo>
                  <a:pt x="3712029" y="729343"/>
                </a:lnTo>
                <a:lnTo>
                  <a:pt x="0" y="729343"/>
                </a:lnTo>
                <a:lnTo>
                  <a:pt x="674914" y="1088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65462" y="1068734"/>
            <a:ext cx="10972801" cy="6924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Инвестиционная деятельность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2784763" y="1611252"/>
            <a:ext cx="6504515" cy="5084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Виды инвестиций за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2022 г.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, млн.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roxima Nova Th" panose="02000506030000020004" pitchFamily="50" charset="0"/>
              </a:rPr>
              <a:t>сум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Proxima Nova Th" panose="02000506030000020004" pitchFamily="50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729343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6770915"/>
            <a:ext cx="12192000" cy="85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8741223" y="253856"/>
            <a:ext cx="3124202" cy="405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dirty="0">
                <a:solidFill>
                  <a:srgbClr val="FFCE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www.kapitalsugurta.uz</a:t>
            </a:r>
            <a:endParaRPr lang="ru-RU" sz="1200" dirty="0">
              <a:solidFill>
                <a:srgbClr val="FFCE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3" y="241572"/>
            <a:ext cx="2242456" cy="284300"/>
          </a:xfrm>
          <a:prstGeom prst="rect">
            <a:avLst/>
          </a:prstGeom>
        </p:spPr>
      </p:pic>
      <p:graphicFrame>
        <p:nvGraphicFramePr>
          <p:cNvPr id="59" name="Диаграмма 58"/>
          <p:cNvGraphicFramePr/>
          <p:nvPr>
            <p:extLst>
              <p:ext uri="{D42A27DB-BD31-4B8C-83A1-F6EECF244321}">
                <p14:modId xmlns:p14="http://schemas.microsoft.com/office/powerpoint/2010/main" val="2821516598"/>
              </p:ext>
            </p:extLst>
          </p:nvPr>
        </p:nvGraphicFramePr>
        <p:xfrm>
          <a:off x="1662380" y="2374900"/>
          <a:ext cx="9940008" cy="410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3" name="Рисунок 7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28" y="1400958"/>
            <a:ext cx="959951" cy="77037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18209" y="241572"/>
            <a:ext cx="2566555" cy="41845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/>
        </p:nvGraphicFramePr>
        <p:xfrm>
          <a:off x="401041" y="185895"/>
          <a:ext cx="2638779" cy="39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CorelDRAW" r:id="rId6" imgW="872787" imgH="130205" progId="CorelDraw.Graphic.18">
                  <p:embed/>
                </p:oleObj>
              </mc:Choice>
              <mc:Fallback>
                <p:oleObj name="CorelDRAW" r:id="rId6" imgW="872787" imgH="130205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1041" y="185895"/>
                        <a:ext cx="2638779" cy="39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410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35554</TotalTime>
  <Words>363</Words>
  <Application>Microsoft Office PowerPoint</Application>
  <PresentationFormat>Широкоэкранный</PresentationFormat>
  <Paragraphs>119</Paragraphs>
  <Slides>10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Proxima Nova Th</vt:lpstr>
      <vt:lpstr>Segoe UI</vt:lpstr>
      <vt:lpstr>Times New Roman</vt:lpstr>
      <vt:lpstr>Тема Office</vt:lpstr>
      <vt:lpstr>CorelDRAW</vt:lpstr>
      <vt:lpstr>Краткое финансово-экономическое положение общества и динамика его развития АО «KAPITAL SUG`URTA» 2021-2022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Dwyggy</dc:creator>
  <cp:lastModifiedBy>Jamoliddin H. Masudov</cp:lastModifiedBy>
  <cp:revision>1225</cp:revision>
  <cp:lastPrinted>2023-03-31T04:41:16Z</cp:lastPrinted>
  <dcterms:created xsi:type="dcterms:W3CDTF">2016-09-02T08:18:15Z</dcterms:created>
  <dcterms:modified xsi:type="dcterms:W3CDTF">2024-08-02T14:16:21Z</dcterms:modified>
</cp:coreProperties>
</file>