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60" r:id="rId3"/>
    <p:sldId id="279" r:id="rId4"/>
    <p:sldId id="307" r:id="rId5"/>
    <p:sldId id="306" r:id="rId6"/>
    <p:sldId id="303" r:id="rId7"/>
    <p:sldId id="265" r:id="rId8"/>
    <p:sldId id="311" r:id="rId9"/>
    <p:sldId id="295" r:id="rId10"/>
    <p:sldId id="323" r:id="rId11"/>
    <p:sldId id="312" r:id="rId12"/>
    <p:sldId id="290" r:id="rId13"/>
    <p:sldId id="327" r:id="rId14"/>
    <p:sldId id="326" r:id="rId15"/>
    <p:sldId id="304" r:id="rId16"/>
    <p:sldId id="322" r:id="rId17"/>
    <p:sldId id="318" r:id="rId18"/>
    <p:sldId id="308" r:id="rId19"/>
    <p:sldId id="309" r:id="rId20"/>
    <p:sldId id="271" r:id="rId2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49"/>
    <a:srgbClr val="969696"/>
    <a:srgbClr val="F9BC00"/>
    <a:srgbClr val="F6BB00"/>
    <a:srgbClr val="FAC200"/>
    <a:srgbClr val="777777"/>
    <a:srgbClr val="F6C100"/>
    <a:srgbClr val="F86828"/>
    <a:srgbClr val="B2B2B2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5501" autoAdjust="0"/>
  </p:normalViewPr>
  <p:slideViewPr>
    <p:cSldViewPr snapToGrid="0">
      <p:cViewPr varScale="1">
        <p:scale>
          <a:sx n="77" d="100"/>
          <a:sy n="77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9023733774389"/>
          <c:y val="4.4242814614184882E-2"/>
          <c:w val="0.87702787854506481"/>
          <c:h val="0.69964822143583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1B-45B7-8BA8-467F6C5A8959}"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1B-45B7-8BA8-467F6C5A8959}"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1B-45B7-8BA8-467F6C5A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Лист1!$B$2:$B$4</c:f>
              <c:numCache>
                <c:formatCode>#\ ##0.0_ ;\-#\ ##0.0\ </c:formatCode>
                <c:ptCount val="3"/>
                <c:pt idx="0">
                  <c:v>127003.73915208984</c:v>
                </c:pt>
                <c:pt idx="1">
                  <c:v>1990.7887785199978</c:v>
                </c:pt>
                <c:pt idx="2">
                  <c:v>21164.984507670597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1B-45B7-8BA8-467F6C5A89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6.6425121562549297E-3"/>
                  <c:y val="1.6341364593968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1B-45B7-8BA8-467F6C5A8959}"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1B-45B7-8BA8-467F6C5A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Лист1!$C$2:$C$4</c:f>
              <c:numCache>
                <c:formatCode>#\ ##0.0_ ;\-#\ ##0.0\ </c:formatCode>
                <c:ptCount val="3"/>
                <c:pt idx="0">
                  <c:v>253061.14946909118</c:v>
                </c:pt>
                <c:pt idx="1">
                  <c:v>12584.457907859998</c:v>
                </c:pt>
                <c:pt idx="2">
                  <c:v>67178.002354259705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1B-45B7-8BA8-467F6C5A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1876600048"/>
        <c:axId val="1876608208"/>
      </c:barChart>
      <c:catAx>
        <c:axId val="187660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876608208"/>
        <c:crosses val="autoZero"/>
        <c:auto val="1"/>
        <c:lblAlgn val="ctr"/>
        <c:lblOffset val="100"/>
        <c:noMultiLvlLbl val="0"/>
      </c:catAx>
      <c:valAx>
        <c:axId val="18766082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_ ;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18766000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262241803394976"/>
          <c:y val="0.94504641578033843"/>
          <c:w val="0.32214299109956496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55730485273438E-2"/>
          <c:y val="2.1724520014854507E-3"/>
          <c:w val="0.97466505546456195"/>
          <c:h val="0.69698309538630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Бизнес-план за 2023г.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63500"/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6B-416B-86C7-1850F685522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6B-416B-86C7-1850F68552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Головной офис</c:v>
                </c:pt>
                <c:pt idx="1">
                  <c:v>Республика Каракалпакстан</c:v>
                </c:pt>
                <c:pt idx="2">
                  <c:v>Андижанская 
область</c:v>
                </c:pt>
                <c:pt idx="3">
                  <c:v>Бухарская 
область</c:v>
                </c:pt>
                <c:pt idx="4">
                  <c:v>Джизакская 
область</c:v>
                </c:pt>
                <c:pt idx="5">
                  <c:v>Кашкадарьинская 
область</c:v>
                </c:pt>
                <c:pt idx="6">
                  <c:v>Навоийская 
область</c:v>
                </c:pt>
                <c:pt idx="7">
                  <c:v>Наманганская 
область</c:v>
                </c:pt>
                <c:pt idx="8">
                  <c:v>Самаркандская 
область</c:v>
                </c:pt>
                <c:pt idx="9">
                  <c:v>Сурхандарьинская область</c:v>
                </c:pt>
                <c:pt idx="10">
                  <c:v>Сырдарьинская 
область</c:v>
                </c:pt>
                <c:pt idx="11">
                  <c:v>Ташкентская область</c:v>
                </c:pt>
                <c:pt idx="12">
                  <c:v>Ферганская
область</c:v>
                </c:pt>
                <c:pt idx="13">
                  <c:v>Хорезмская 
область</c:v>
                </c:pt>
                <c:pt idx="14">
                  <c:v>г.Ташкент</c:v>
                </c:pt>
              </c:strCache>
            </c:strRef>
          </c:cat>
          <c:val>
            <c:numRef>
              <c:f>Лист1!$B$2:$B$16</c:f>
              <c:numCache>
                <c:formatCode>#,##0.00</c:formatCode>
                <c:ptCount val="15"/>
                <c:pt idx="0">
                  <c:v>85934.968325776485</c:v>
                </c:pt>
                <c:pt idx="1">
                  <c:v>6170.5719547878198</c:v>
                </c:pt>
                <c:pt idx="2">
                  <c:v>2919.3941983434438</c:v>
                </c:pt>
                <c:pt idx="3">
                  <c:v>2715.9753052699725</c:v>
                </c:pt>
                <c:pt idx="4">
                  <c:v>3430.625068078497</c:v>
                </c:pt>
                <c:pt idx="5">
                  <c:v>2627.0110168311348</c:v>
                </c:pt>
                <c:pt idx="6">
                  <c:v>1007.5174101362674</c:v>
                </c:pt>
                <c:pt idx="7">
                  <c:v>4843.1649899048252</c:v>
                </c:pt>
                <c:pt idx="8">
                  <c:v>5936.7704873005796</c:v>
                </c:pt>
                <c:pt idx="9">
                  <c:v>6172.1502346849993</c:v>
                </c:pt>
                <c:pt idx="10">
                  <c:v>1798.5339168211988</c:v>
                </c:pt>
                <c:pt idx="11">
                  <c:v>13585.695900272376</c:v>
                </c:pt>
                <c:pt idx="12">
                  <c:v>6122.5519457080554</c:v>
                </c:pt>
                <c:pt idx="13">
                  <c:v>1942.5733404506097</c:v>
                </c:pt>
                <c:pt idx="14">
                  <c:v>58795.756884716669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B-416B-86C7-1850F68552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за 2023г</c:v>
                </c:pt>
              </c:strCache>
            </c:strRef>
          </c:tx>
          <c:spPr>
            <a:solidFill>
              <a:srgbClr val="FAC200"/>
            </a:solidFill>
            <a:ln>
              <a:noFill/>
            </a:ln>
            <a:effectLst>
              <a:glow rad="127000">
                <a:schemeClr val="bg1"/>
              </a:glow>
              <a:softEdge rad="63500"/>
            </a:effectLst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-3.3394053246598786E-3"/>
                  <c:y val="-0.164999353226455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6B-416B-86C7-1850F685522E}"/>
                </c:ext>
              </c:extLst>
            </c:dLbl>
            <c:dLbl>
              <c:idx val="2"/>
              <c:layout>
                <c:manualLayout>
                  <c:x val="-1.1131351082199594E-3"/>
                  <c:y val="-0.141390673004983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6B-416B-86C7-1850F685522E}"/>
                </c:ext>
              </c:extLst>
            </c:dLbl>
            <c:dLbl>
              <c:idx val="4"/>
              <c:layout>
                <c:manualLayout>
                  <c:x val="-2.2262702164399188E-3"/>
                  <c:y val="1.97839448636637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6B-416B-86C7-1850F685522E}"/>
                </c:ext>
              </c:extLst>
            </c:dLbl>
            <c:dLbl>
              <c:idx val="6"/>
              <c:layout>
                <c:manualLayout>
                  <c:x val="1.0018215973979634E-2"/>
                  <c:y val="-0.14708690689371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6B-416B-86C7-1850F685522E}"/>
                </c:ext>
              </c:extLst>
            </c:dLbl>
            <c:dLbl>
              <c:idx val="8"/>
              <c:layout>
                <c:manualLayout>
                  <c:x val="5.5656755410997969E-3"/>
                  <c:y val="-6.978272071701451E-2"/>
                </c:manualLayout>
              </c:layout>
              <c:spPr>
                <a:noFill/>
                <a:ln>
                  <a:solidFill>
                    <a:schemeClr val="tx1">
                      <a:lumMod val="5000"/>
                      <a:lumOff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RU"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536B-416B-86C7-1850F685522E}"/>
                </c:ext>
              </c:extLst>
            </c:dLbl>
            <c:dLbl>
              <c:idx val="10"/>
              <c:layout>
                <c:manualLayout>
                  <c:x val="8.1628964951361557E-17"/>
                  <c:y val="-2.8842365099627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6B-416B-86C7-1850F685522E}"/>
                </c:ext>
              </c:extLst>
            </c:dLbl>
            <c:dLbl>
              <c:idx val="12"/>
              <c:layout>
                <c:manualLayout>
                  <c:x val="-4.4525404328798375E-3"/>
                  <c:y val="-0.126928392433270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6B-416B-86C7-1850F685522E}"/>
                </c:ext>
              </c:extLst>
            </c:dLbl>
            <c:dLbl>
              <c:idx val="14"/>
              <c:layout>
                <c:manualLayout>
                  <c:x val="-3.2491274379303913E-3"/>
                  <c:y val="-3.55615565516232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6B-416B-86C7-1850F685522E}"/>
                </c:ext>
              </c:extLst>
            </c:dLbl>
            <c:spPr>
              <a:noFill/>
              <a:ln>
                <a:solidFill>
                  <a:schemeClr val="tx1">
                    <a:lumMod val="5000"/>
                    <a:lumOff val="9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Головной офис</c:v>
                </c:pt>
                <c:pt idx="1">
                  <c:v>Республика Каракалпакстан</c:v>
                </c:pt>
                <c:pt idx="2">
                  <c:v>Андижанская 
область</c:v>
                </c:pt>
                <c:pt idx="3">
                  <c:v>Бухарская 
область</c:v>
                </c:pt>
                <c:pt idx="4">
                  <c:v>Джизакская 
область</c:v>
                </c:pt>
                <c:pt idx="5">
                  <c:v>Кашкадарьинская 
область</c:v>
                </c:pt>
                <c:pt idx="6">
                  <c:v>Навоийская 
область</c:v>
                </c:pt>
                <c:pt idx="7">
                  <c:v>Наманганская 
область</c:v>
                </c:pt>
                <c:pt idx="8">
                  <c:v>Самаркандская 
область</c:v>
                </c:pt>
                <c:pt idx="9">
                  <c:v>Сурхандарьинская область</c:v>
                </c:pt>
                <c:pt idx="10">
                  <c:v>Сырдарьинская 
область</c:v>
                </c:pt>
                <c:pt idx="11">
                  <c:v>Ташкентская область</c:v>
                </c:pt>
                <c:pt idx="12">
                  <c:v>Ферганская
область</c:v>
                </c:pt>
                <c:pt idx="13">
                  <c:v>Хорезмская 
область</c:v>
                </c:pt>
                <c:pt idx="14">
                  <c:v>г.Ташкент</c:v>
                </c:pt>
              </c:strCache>
            </c:strRef>
          </c:cat>
          <c:val>
            <c:numRef>
              <c:f>Лист1!$C$2:$C$16</c:f>
              <c:numCache>
                <c:formatCode>_(* #,##0.00_);_(* \(#,##0.00\);_(* "-"??_);_(@_)</c:formatCode>
                <c:ptCount val="15"/>
                <c:pt idx="0">
                  <c:v>240229.12074879132</c:v>
                </c:pt>
                <c:pt idx="1">
                  <c:v>1673.5732708899998</c:v>
                </c:pt>
                <c:pt idx="2">
                  <c:v>6088.6558010799999</c:v>
                </c:pt>
                <c:pt idx="3">
                  <c:v>1564.46466126</c:v>
                </c:pt>
                <c:pt idx="4">
                  <c:v>716.1384978399999</c:v>
                </c:pt>
                <c:pt idx="5">
                  <c:v>1475.3480742899999</c:v>
                </c:pt>
                <c:pt idx="6">
                  <c:v>2061.6351224300001</c:v>
                </c:pt>
                <c:pt idx="7">
                  <c:v>3307.315362400001</c:v>
                </c:pt>
                <c:pt idx="8">
                  <c:v>5186.7309945100005</c:v>
                </c:pt>
                <c:pt idx="9">
                  <c:v>8289.2517929400001</c:v>
                </c:pt>
                <c:pt idx="10">
                  <c:v>800.3783198499998</c:v>
                </c:pt>
                <c:pt idx="11">
                  <c:v>15183.896893180008</c:v>
                </c:pt>
                <c:pt idx="12">
                  <c:v>9950.3492640100012</c:v>
                </c:pt>
                <c:pt idx="13">
                  <c:v>2555.1327139199998</c:v>
                </c:pt>
                <c:pt idx="14">
                  <c:v>33741.618213869995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6B-416B-86C7-1850F68552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Головной офис</c:v>
                </c:pt>
                <c:pt idx="1">
                  <c:v>Республика Каракалпакстан</c:v>
                </c:pt>
                <c:pt idx="2">
                  <c:v>Андижанская 
область</c:v>
                </c:pt>
                <c:pt idx="3">
                  <c:v>Бухарская 
область</c:v>
                </c:pt>
                <c:pt idx="4">
                  <c:v>Джизакская 
область</c:v>
                </c:pt>
                <c:pt idx="5">
                  <c:v>Кашкадарьинская 
область</c:v>
                </c:pt>
                <c:pt idx="6">
                  <c:v>Навоийская 
область</c:v>
                </c:pt>
                <c:pt idx="7">
                  <c:v>Наманганская 
область</c:v>
                </c:pt>
                <c:pt idx="8">
                  <c:v>Самаркандская 
область</c:v>
                </c:pt>
                <c:pt idx="9">
                  <c:v>Сурхандарьинская область</c:v>
                </c:pt>
                <c:pt idx="10">
                  <c:v>Сырдарьинская 
область</c:v>
                </c:pt>
                <c:pt idx="11">
                  <c:v>Ташкентская область</c:v>
                </c:pt>
                <c:pt idx="12">
                  <c:v>Ферганская
область</c:v>
                </c:pt>
                <c:pt idx="13">
                  <c:v>Хорезмская 
область</c:v>
                </c:pt>
                <c:pt idx="14">
                  <c:v>г.Ташкент</c:v>
                </c:pt>
              </c:strCache>
            </c:strRef>
          </c:cat>
          <c:val>
            <c:numRef>
              <c:f>Лист1!$D$2:$D$16</c:f>
            </c:numRef>
          </c:val>
          <c:extLst>
            <c:ext xmlns:c16="http://schemas.microsoft.com/office/drawing/2014/chart" uri="{C3380CC4-5D6E-409C-BE32-E72D297353CC}">
              <c16:uniqueId val="{0000000C-536B-416B-86C7-1850F6855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876610384"/>
        <c:axId val="1876610928"/>
      </c:barChart>
      <c:catAx>
        <c:axId val="187661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1876610928"/>
        <c:crosses val="autoZero"/>
        <c:auto val="1"/>
        <c:lblAlgn val="ctr"/>
        <c:lblOffset val="100"/>
        <c:noMultiLvlLbl val="0"/>
      </c:catAx>
      <c:valAx>
        <c:axId val="1876610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7661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ln>
                  <a:noFill/>
                </a:ln>
                <a:solidFill>
                  <a:srgbClr val="002060"/>
                </a:solidFill>
                <a:latin typeface="Proxima Nova Bl" panose="02000506030000020004" pitchFamily="50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7140886180006925"/>
          <c:y val="0.92905752081964987"/>
          <c:w val="0.30036399518038787"/>
          <c:h val="6.9324194356870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600" b="1" i="0" u="none" strike="noStrike" kern="1200" baseline="0">
              <a:solidFill>
                <a:srgbClr val="002060"/>
              </a:solidFill>
              <a:latin typeface="Proxima Nova Bl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04-459D-9D0D-D538645F6FB1}"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04-459D-9D0D-D538645F6FB1}"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04-459D-9D0D-D538645F6FB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Лист1!$B$2:$B$4</c:f>
              <c:numCache>
                <c:formatCode>_-* #\ ##0.00_р_._-;\-* #\ ##0.00_р_._-;_-* "-"??_р_._-;_-@_-</c:formatCode>
                <c:ptCount val="3"/>
                <c:pt idx="0">
                  <c:v>54193.122000000003</c:v>
                </c:pt>
                <c:pt idx="1">
                  <c:v>912.553</c:v>
                </c:pt>
                <c:pt idx="2">
                  <c:v>12032.370999999999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04-459D-9D0D-D538645F6F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8.3031401953186246E-3"/>
                  <c:y val="1.0647888374916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04-459D-9D0D-D538645F6FB1}"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04-459D-9D0D-D538645F6FB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Лист1!$C$2:$C$4</c:f>
              <c:numCache>
                <c:formatCode>_-* #\ ##0.00_р_._-;\-* #\ ##0.00_р_._-;_-* "-"??_р_._-;_-@_-</c:formatCode>
                <c:ptCount val="3"/>
                <c:pt idx="0">
                  <c:v>101490.73353099999</c:v>
                </c:pt>
                <c:pt idx="1">
                  <c:v>3703.89698</c:v>
                </c:pt>
                <c:pt idx="2">
                  <c:v>23571.08353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04-459D-9D0D-D538645F6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1876611472"/>
        <c:axId val="1876600592"/>
      </c:barChart>
      <c:catAx>
        <c:axId val="187661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876600592"/>
        <c:crosses val="autoZero"/>
        <c:auto val="1"/>
        <c:lblAlgn val="ctr"/>
        <c:lblOffset val="100"/>
        <c:noMultiLvlLbl val="0"/>
      </c:catAx>
      <c:valAx>
        <c:axId val="18766005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\ ##0.00_р_._-;\-* #\ 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1876611472"/>
        <c:crosses val="autoZero"/>
        <c:crossBetween val="between"/>
      </c:valAx>
      <c:spPr>
        <a:noFill/>
        <a:ln w="25400">
          <a:solidFill>
            <a:schemeClr val="tx1">
              <a:lumMod val="5000"/>
              <a:lumOff val="9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594372291224544"/>
          <c:y val="0.94504633370536695"/>
          <c:w val="0.32214299109956496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8458486769264"/>
          <c:y val="4.7940763522926359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-0.15370363599868975"/>
                  <c:y val="3.152038189796747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67 138,1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8820154489567"/>
                      <c:h val="0.12683801675742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9A-425F-9A57-57C23FF0203F}"/>
                </c:ext>
              </c:extLst>
            </c:dLbl>
            <c:dLbl>
              <c:idx val="1"/>
              <c:layout>
                <c:manualLayout>
                  <c:x val="-0.23852568825532061"/>
                  <c:y val="1.2409599172428651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128 765,7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3825470319605"/>
                      <c:h val="0.12683801675742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9A-425F-9A57-57C23FF02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_-* #\ ##0.0_р_._-;\-* #\ ##0.0_р_._-;_-* "-"??_р_._-;_-@_-</c:formatCode>
                <c:ptCount val="2"/>
                <c:pt idx="0">
                  <c:v>41310.230000000003</c:v>
                </c:pt>
                <c:pt idx="1">
                  <c:v>41310.230000000003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9A-425F-9A57-57C23FF02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876596240"/>
        <c:axId val="1876602224"/>
      </c:barChart>
      <c:catAx>
        <c:axId val="187659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876602224"/>
        <c:crosses val="autoZero"/>
        <c:auto val="1"/>
        <c:lblAlgn val="ctr"/>
        <c:lblOffset val="100"/>
        <c:noMultiLvlLbl val="0"/>
      </c:catAx>
      <c:valAx>
        <c:axId val="1876602224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none"/>
        <c:minorTickMark val="none"/>
        <c:tickLblPos val="nextTo"/>
        <c:crossAx val="187659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46483591183039E-2"/>
          <c:y val="3.0167610770359633E-3"/>
          <c:w val="0.95030703281763396"/>
          <c:h val="0.8070759912613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Ташкент</c:v>
                </c:pt>
              </c:strCache>
            </c:strRef>
          </c:tx>
          <c:spPr>
            <a:pattFill prst="narVert">
              <a:fgClr>
                <a:srgbClr val="F6BB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587712355620943E-3"/>
                  <c:y val="-1.14636920927366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C6-4AE0-BFD7-3194DE2B1371}"/>
                </c:ext>
              </c:extLst>
            </c:dLbl>
            <c:dLbl>
              <c:idx val="1"/>
              <c:layout>
                <c:manualLayout>
                  <c:x val="-2.2587712355620943E-3"/>
                  <c:y val="-7.179891363345589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4C6-4AE0-BFD7-3194DE2B137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51604.154000000002</c:v>
                </c:pt>
                <c:pt idx="1">
                  <c:v>112094.00085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C6-4AE0-BFD7-3194DE2B13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1139864893466E-2"/>
                  <c:y val="2.111744630937277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91260547305604"/>
                      <c:h val="9.1226854969567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C6-4AE0-BFD7-3194DE2B1371}"/>
                </c:ext>
              </c:extLst>
            </c:dLbl>
            <c:dLbl>
              <c:idx val="1"/>
              <c:layout>
                <c:manualLayout>
                  <c:x val="2.0328941120058765E-2"/>
                  <c:y val="3.0167610770358527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9721932810982"/>
                      <c:h val="7.3373805439814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4C6-4AE0-BFD7-3194DE2B137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2023г.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15533.892</c:v>
                </c:pt>
                <c:pt idx="1">
                  <c:v>16671.713191000003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C6-4AE0-BFD7-3194DE2B1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76609296"/>
        <c:axId val="1876601136"/>
      </c:barChart>
      <c:catAx>
        <c:axId val="187660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20" normalizeH="0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876601136"/>
        <c:crosses val="autoZero"/>
        <c:auto val="1"/>
        <c:lblAlgn val="ctr"/>
        <c:lblOffset val="100"/>
        <c:noMultiLvlLbl val="0"/>
      </c:catAx>
      <c:valAx>
        <c:axId val="187660113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8766092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5737877792508E-3"/>
          <c:y val="9.5725499519901031E-2"/>
          <c:w val="0.94618871045308373"/>
          <c:h val="0.767589497786434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IV кв.2022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F9CF49"/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2FD-46B0-B7FB-33BBD8DE4768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2FD-46B0-B7FB-33BBD8DE4768}"/>
              </c:ext>
            </c:extLst>
          </c:dPt>
          <c:dLbls>
            <c:dLbl>
              <c:idx val="0"/>
              <c:layout>
                <c:manualLayout>
                  <c:x val="0"/>
                  <c:y val="0.15007319658085796"/>
                </c:manualLayout>
              </c:layout>
              <c:tx>
                <c:rich>
                  <a:bodyPr/>
                  <a:lstStyle/>
                  <a:p>
                    <a:fld id="{DB36B4B2-636F-4590-8658-E61167540020}" type="VALUE">
                      <a:rPr lang="en-US" b="1" smtClean="0"/>
                      <a:pPr/>
                      <a:t>[ЗНАЧЕНИЕ]</a:t>
                    </a:fld>
                    <a:endParaRPr lang="en-US" b="1" baseline="0" dirty="0"/>
                  </a:p>
                  <a:p>
                    <a:r>
                      <a:rPr lang="en-US" b="1" baseline="0" dirty="0"/>
                      <a:t> </a:t>
                    </a:r>
                    <a:fld id="{EF2D9920-5578-411A-BF83-846C69716365}" type="PERCENTAGE">
                      <a:rPr lang="en-US" b="1" baseline="0"/>
                      <a:pPr/>
                      <a:t>[ПРОЦЕНТ]</a:t>
                    </a:fld>
                    <a:endParaRPr lang="en-US" b="1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10690950357895"/>
                      <c:h val="0.162119630352314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FD-46B0-B7FB-33BBD8DE4768}"/>
                </c:ext>
              </c:extLst>
            </c:dLbl>
            <c:dLbl>
              <c:idx val="1"/>
              <c:layout>
                <c:manualLayout>
                  <c:x val="-3.6070404975400795E-2"/>
                  <c:y val="-0.11173641307039352"/>
                </c:manualLayout>
              </c:layout>
              <c:tx>
                <c:rich>
                  <a:bodyPr/>
                  <a:lstStyle/>
                  <a:p>
                    <a:fld id="{63322C61-6BD8-420F-9FA4-1E1B980C618F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baseline="0" dirty="0"/>
                      <a:t> </a:t>
                    </a:r>
                    <a:fld id="{11AF8B93-248F-4EC5-912D-B7EF316042F4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49817595846109"/>
                      <c:h val="0.162119630352314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FD-46B0-B7FB-33BBD8DE4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г. Ташкент</c:v>
                </c:pt>
                <c:pt idx="1">
                  <c:v>Регионы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4217</c:v>
                </c:pt>
                <c:pt idx="1">
                  <c:v>1343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D-46B0-B7FB-33BBD8DE4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81709161809796"/>
          <c:y val="0.85083309396697737"/>
          <c:w val="0.70816158203842405"/>
          <c:h val="8.8951550649371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380755527469535E-3"/>
          <c:y val="0.1262141586104514"/>
          <c:w val="0.94618871045308373"/>
          <c:h val="0.767589497786434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IV кв 2023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46B-49B0-94AB-B2E825554100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46B-49B0-94AB-B2E825554100}"/>
              </c:ext>
            </c:extLst>
          </c:dPt>
          <c:dLbls>
            <c:dLbl>
              <c:idx val="0"/>
              <c:layout>
                <c:manualLayout>
                  <c:x val="-1.0746662050147054E-2"/>
                  <c:y val="6.9213303957316022E-2"/>
                </c:manualLayout>
              </c:layout>
              <c:tx>
                <c:rich>
                  <a:bodyPr/>
                  <a:lstStyle/>
                  <a:p>
                    <a:fld id="{AB9120D8-F346-4DF2-817C-3D1FD7A1FF5F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baseline="0" dirty="0"/>
                      <a:t> </a:t>
                    </a:r>
                    <a:fld id="{6BA937C5-9106-4116-A7C3-61A991B3C1BF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6B-49B0-94AB-B2E825554100}"/>
                </c:ext>
              </c:extLst>
            </c:dLbl>
            <c:dLbl>
              <c:idx val="1"/>
              <c:layout>
                <c:manualLayout>
                  <c:x val="-5.8342575644870102E-2"/>
                  <c:y val="-7.8995288670907007E-2"/>
                </c:manualLayout>
              </c:layout>
              <c:tx>
                <c:rich>
                  <a:bodyPr/>
                  <a:lstStyle/>
                  <a:p>
                    <a:fld id="{184A1149-3DBA-4B4A-8C5B-2B5E31F92B27}" type="VALUE">
                      <a:rPr lang="en-US" smtClean="0"/>
                      <a:pPr/>
                      <a:t>[ЗНАЧЕНИЕ]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6241CF5C-90CA-4352-8C45-2C97B7F1DC17}" type="PERCENTAGE">
                      <a:rPr lang="en-US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6B-49B0-94AB-B2E825554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г. Ташкент</c:v>
                </c:pt>
                <c:pt idx="1">
                  <c:v>Регионы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6492</c:v>
                </c:pt>
                <c:pt idx="1">
                  <c:v>1665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6B-49B0-94AB-B2E825554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65431965842118"/>
          <c:y val="0.83071318442040332"/>
          <c:w val="0.65913809565052062"/>
          <c:h val="9.8830914835855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07115065089183E-2"/>
          <c:y val="1.7918049846224682E-2"/>
          <c:w val="0.87725131797968503"/>
          <c:h val="0.78930386636187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IV кв. 2023</c:v>
                </c:pt>
              </c:strCache>
            </c:strRef>
          </c:tx>
          <c:spPr>
            <a:solidFill>
              <a:srgbClr val="969696"/>
            </a:solidFill>
            <a:ln>
              <a:solidFill>
                <a:srgbClr val="FAC2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69696"/>
              </a:solidFill>
              <a:ln>
                <a:solidFill>
                  <a:srgbClr val="FAC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7-4E74-9DC1-73881B7259D4}"/>
              </c:ext>
            </c:extLst>
          </c:dPt>
          <c:dPt>
            <c:idx val="1"/>
            <c:invertIfNegative val="0"/>
            <c:bubble3D val="0"/>
            <c:spPr>
              <a:solidFill>
                <a:srgbClr val="969696"/>
              </a:solidFill>
              <a:ln>
                <a:solidFill>
                  <a:srgbClr val="FAC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7-4E74-9DC1-73881B7259D4}"/>
              </c:ext>
            </c:extLst>
          </c:dPt>
          <c:dPt>
            <c:idx val="2"/>
            <c:invertIfNegative val="0"/>
            <c:bubble3D val="0"/>
            <c:spPr>
              <a:solidFill>
                <a:srgbClr val="969696"/>
              </a:solidFill>
              <a:ln>
                <a:solidFill>
                  <a:srgbClr val="FAC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27-4E74-9DC1-73881B7259D4}"/>
              </c:ext>
            </c:extLst>
          </c:dPt>
          <c:dPt>
            <c:idx val="3"/>
            <c:invertIfNegative val="0"/>
            <c:bubble3D val="0"/>
            <c:spPr>
              <a:solidFill>
                <a:srgbClr val="969696"/>
              </a:solidFill>
              <a:ln>
                <a:solidFill>
                  <a:srgbClr val="FAC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27-4E74-9DC1-73881B7259D4}"/>
              </c:ext>
            </c:extLst>
          </c:dPt>
          <c:dPt>
            <c:idx val="4"/>
            <c:invertIfNegative val="0"/>
            <c:bubble3D val="0"/>
            <c:spPr>
              <a:solidFill>
                <a:srgbClr val="969696"/>
              </a:solidFill>
              <a:ln>
                <a:solidFill>
                  <a:srgbClr val="FAC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27-4E74-9DC1-73881B7259D4}"/>
              </c:ext>
            </c:extLst>
          </c:dPt>
          <c:dPt>
            <c:idx val="5"/>
            <c:invertIfNegative val="0"/>
            <c:bubble3D val="0"/>
            <c:spPr>
              <a:solidFill>
                <a:srgbClr val="969696"/>
              </a:solidFill>
              <a:ln>
                <a:solidFill>
                  <a:srgbClr val="FAC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27-4E74-9DC1-73881B7259D4}"/>
              </c:ext>
            </c:extLst>
          </c:dPt>
          <c:dLbls>
            <c:dLbl>
              <c:idx val="4"/>
              <c:layout>
                <c:manualLayout>
                  <c:x val="2.5028721443237931E-3"/>
                  <c:y val="9.8113364971674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27-4E74-9DC1-73881B7259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Добровольное страхование</c:v>
                </c:pt>
                <c:pt idx="1">
                  <c:v>Добровольное личное страхование</c:v>
                </c:pt>
                <c:pt idx="2">
                  <c:v>Обязательные виды страхования</c:v>
                </c:pt>
                <c:pt idx="3">
                  <c:v>Перестрахование</c:v>
                </c:pt>
                <c:pt idx="4">
                  <c:v>Страхование кредитов (финансовые риски)</c:v>
                </c:pt>
              </c:strCache>
            </c:strRef>
          </c:cat>
          <c:val>
            <c:numRef>
              <c:f>Лист1!$B$2:$B$7</c:f>
              <c:numCache>
                <c:formatCode>_-* #,##0.00_р_._-;\-* #,##0.00_р_._-;_-* "-"??_р_._-;_-@_-</c:formatCode>
                <c:ptCount val="6"/>
                <c:pt idx="0">
                  <c:v>11772.936314999999</c:v>
                </c:pt>
                <c:pt idx="1">
                  <c:v>3703.89698</c:v>
                </c:pt>
                <c:pt idx="2">
                  <c:v>22543.105912999999</c:v>
                </c:pt>
                <c:pt idx="3">
                  <c:v>6275.5593609999996</c:v>
                </c:pt>
                <c:pt idx="4">
                  <c:v>84470.215471999982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27-4E74-9DC1-73881B725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876604400"/>
        <c:axId val="1876596784"/>
      </c:barChart>
      <c:catAx>
        <c:axId val="187660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596784"/>
        <c:crosses val="autoZero"/>
        <c:auto val="1"/>
        <c:lblAlgn val="ctr"/>
        <c:lblOffset val="100"/>
        <c:noMultiLvlLbl val="0"/>
      </c:catAx>
      <c:valAx>
        <c:axId val="1876596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0_р_._-;\-* #,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60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03228568696267E-2"/>
          <c:y val="2.6161812966820755E-2"/>
          <c:w val="0.97466505546456195"/>
          <c:h val="0.69698309538630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Лист1!$B$1:$C$1</c:f>
              <c:strCache>
                <c:ptCount val="1"/>
                <c:pt idx="0">
                  <c:v>2022г. 2023г.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softEdge rad="63500"/>
            </a:effectLst>
            <a:scene3d>
              <a:camera prst="orthographicFront"/>
              <a:lightRig rig="balanced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0C-43B8-BF14-E78D258923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0C-43B8-BF14-E78D258923BF}"/>
              </c:ext>
            </c:extLst>
          </c:dPt>
          <c:dLbls>
            <c:dLbl>
              <c:idx val="4"/>
              <c:layout>
                <c:manualLayout>
                  <c:x val="0"/>
                  <c:y val="-1.84926232221086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0C-43B8-BF14-E78D258923B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roxima Nova Rg" panose="02000506030000020004" pitchFamily="50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Республика 
Каракалпакстан</c:v>
                </c:pt>
                <c:pt idx="1">
                  <c:v>Андижанская 
область</c:v>
                </c:pt>
                <c:pt idx="2">
                  <c:v>Бухарская 
область</c:v>
                </c:pt>
                <c:pt idx="3">
                  <c:v>Джизакская 
область</c:v>
                </c:pt>
                <c:pt idx="4">
                  <c:v>Кашкадарьинская 
область</c:v>
                </c:pt>
                <c:pt idx="5">
                  <c:v>Навоийская 
область</c:v>
                </c:pt>
                <c:pt idx="6">
                  <c:v>Наманганская 
область</c:v>
                </c:pt>
                <c:pt idx="7">
                  <c:v>Самаркандская 
область</c:v>
                </c:pt>
                <c:pt idx="8">
                  <c:v>Сурхандарьинская область</c:v>
                </c:pt>
                <c:pt idx="9">
                  <c:v>Сырдарьинская 
область</c:v>
                </c:pt>
                <c:pt idx="10">
                  <c:v>Ташкентская
область</c:v>
                </c:pt>
                <c:pt idx="11">
                  <c:v>Ферганская
область</c:v>
                </c:pt>
                <c:pt idx="12">
                  <c:v>Хорезмская 
область</c:v>
                </c:pt>
                <c:pt idx="13">
                  <c:v>г.Ташкент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1875.69</c:v>
                </c:pt>
                <c:pt idx="1">
                  <c:v>353.86099999999999</c:v>
                </c:pt>
                <c:pt idx="2">
                  <c:v>382.45699999999999</c:v>
                </c:pt>
                <c:pt idx="3">
                  <c:v>331.541</c:v>
                </c:pt>
                <c:pt idx="4" formatCode="_(* #,##0.00_);_(* \(#,##0.00\);_(* &quot;-&quot;??_);_(@_)">
                  <c:v>226.297</c:v>
                </c:pt>
                <c:pt idx="5">
                  <c:v>167.52</c:v>
                </c:pt>
                <c:pt idx="6">
                  <c:v>396.33499999999998</c:v>
                </c:pt>
                <c:pt idx="7">
                  <c:v>484.83</c:v>
                </c:pt>
                <c:pt idx="8">
                  <c:v>3299.1469999999999</c:v>
                </c:pt>
                <c:pt idx="9">
                  <c:v>335.59899999999999</c:v>
                </c:pt>
                <c:pt idx="10">
                  <c:v>5437.982</c:v>
                </c:pt>
                <c:pt idx="11">
                  <c:v>2113.904</c:v>
                </c:pt>
                <c:pt idx="12">
                  <c:v>128.72900000000001</c:v>
                </c:pt>
                <c:pt idx="13">
                  <c:v>51604.154000000002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0C-43B8-BF14-E78D258923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FFCE33"/>
            </a:solidFill>
            <a:ln>
              <a:noFill/>
            </a:ln>
            <a:effectLst>
              <a:softEdge rad="63500"/>
            </a:effectLst>
          </c:spPr>
          <c:invertIfNegative val="0"/>
          <c:dLbls>
            <c:dLbl>
              <c:idx val="1"/>
              <c:layout>
                <c:manualLayout>
                  <c:x val="-2.2698807821079775E-3"/>
                  <c:y val="-0.135690829846526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57-4E79-8425-E44B05DB48DB}"/>
                </c:ext>
              </c:extLst>
            </c:dLbl>
            <c:dLbl>
              <c:idx val="3"/>
              <c:layout>
                <c:manualLayout>
                  <c:x val="-2.2698807821080191E-3"/>
                  <c:y val="-0.104207121148140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57-4E79-8425-E44B05DB48DB}"/>
                </c:ext>
              </c:extLst>
            </c:dLbl>
            <c:dLbl>
              <c:idx val="4"/>
              <c:layout>
                <c:manualLayout>
                  <c:x val="-1.1349403910539888E-3"/>
                  <c:y val="-0.169109650870012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0C-43B8-BF14-E78D258923BF}"/>
                </c:ext>
              </c:extLst>
            </c:dLbl>
            <c:dLbl>
              <c:idx val="5"/>
              <c:layout>
                <c:manualLayout>
                  <c:x val="1.1349403910539888E-3"/>
                  <c:y val="-0.16790804067974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57-4E79-8425-E44B05DB48DB}"/>
                </c:ext>
              </c:extLst>
            </c:dLbl>
            <c:dLbl>
              <c:idx val="7"/>
              <c:layout>
                <c:manualLayout>
                  <c:x val="1.1349403910539888E-3"/>
                  <c:y val="-9.9841796143651934E-2"/>
                </c:manualLayout>
              </c:layout>
              <c:numFmt formatCode="#,##0.0" sourceLinked="0"/>
              <c:spPr>
                <a:solidFill>
                  <a:srgbClr val="F9CF49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00C-43B8-BF14-E78D258923BF}"/>
                </c:ext>
              </c:extLst>
            </c:dLbl>
            <c:dLbl>
              <c:idx val="9"/>
              <c:layout>
                <c:manualLayout>
                  <c:x val="-1.1349403910539888E-3"/>
                  <c:y val="-0.125117094947494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57-4E79-8425-E44B05DB48DB}"/>
                </c:ext>
              </c:extLst>
            </c:dLbl>
            <c:dLbl>
              <c:idx val="11"/>
              <c:layout>
                <c:manualLayout>
                  <c:x val="-5.6747019552699438E-3"/>
                  <c:y val="-3.9893168466545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57-4E79-8425-E44B05DB48DB}"/>
                </c:ext>
              </c:extLst>
            </c:dLbl>
            <c:dLbl>
              <c:idx val="13"/>
              <c:layout>
                <c:manualLayout>
                  <c:x val="-5.6747019552699438E-3"/>
                  <c:y val="-0.159144420211760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57-4E79-8425-E44B05DB48DB}"/>
                </c:ext>
              </c:extLst>
            </c:dLbl>
            <c:numFmt formatCode="#,##0.0" sourceLinked="0"/>
            <c:spPr>
              <a:solidFill>
                <a:srgbClr val="F9CF49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Республика 
Каракалпакстан</c:v>
                </c:pt>
                <c:pt idx="1">
                  <c:v>Андижанская 
область</c:v>
                </c:pt>
                <c:pt idx="2">
                  <c:v>Бухарская 
область</c:v>
                </c:pt>
                <c:pt idx="3">
                  <c:v>Джизакская 
область</c:v>
                </c:pt>
                <c:pt idx="4">
                  <c:v>Кашкадарьинская 
область</c:v>
                </c:pt>
                <c:pt idx="5">
                  <c:v>Навоийская 
область</c:v>
                </c:pt>
                <c:pt idx="6">
                  <c:v>Наманганская 
область</c:v>
                </c:pt>
                <c:pt idx="7">
                  <c:v>Самаркандская 
область</c:v>
                </c:pt>
                <c:pt idx="8">
                  <c:v>Сурхандарьинская область</c:v>
                </c:pt>
                <c:pt idx="9">
                  <c:v>Сырдарьинская 
область</c:v>
                </c:pt>
                <c:pt idx="10">
                  <c:v>Ташкентская
область</c:v>
                </c:pt>
                <c:pt idx="11">
                  <c:v>Ферганская
область</c:v>
                </c:pt>
                <c:pt idx="12">
                  <c:v>Хорезмская 
область</c:v>
                </c:pt>
                <c:pt idx="13">
                  <c:v>г.Ташкент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1621.370377</c:v>
                </c:pt>
                <c:pt idx="1">
                  <c:v>571.16923999999995</c:v>
                </c:pt>
                <c:pt idx="2">
                  <c:v>343.64876399999997</c:v>
                </c:pt>
                <c:pt idx="3">
                  <c:v>389.70317999999997</c:v>
                </c:pt>
                <c:pt idx="4" formatCode="_(* #,##0.00_);_(* \(#,##0.00\);_(* &quot;-&quot;??_);_(@_)">
                  <c:v>311.05601100000001</c:v>
                </c:pt>
                <c:pt idx="5">
                  <c:v>409.95127599999995</c:v>
                </c:pt>
                <c:pt idx="6">
                  <c:v>339.456548</c:v>
                </c:pt>
                <c:pt idx="7">
                  <c:v>556.46300600000006</c:v>
                </c:pt>
                <c:pt idx="8">
                  <c:v>602.04537800000003</c:v>
                </c:pt>
                <c:pt idx="9">
                  <c:v>477.22266000000002</c:v>
                </c:pt>
                <c:pt idx="10">
                  <c:v>9377.1862400000009</c:v>
                </c:pt>
                <c:pt idx="11">
                  <c:v>1069.5220099999999</c:v>
                </c:pt>
                <c:pt idx="12">
                  <c:v>602.91850099999988</c:v>
                </c:pt>
                <c:pt idx="13">
                  <c:v>112094.00085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0C-43B8-BF14-E78D2589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876597328"/>
        <c:axId val="1876607120"/>
      </c:barChart>
      <c:catAx>
        <c:axId val="187659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1876607120"/>
        <c:crosses val="autoZero"/>
        <c:auto val="1"/>
        <c:lblAlgn val="ctr"/>
        <c:lblOffset val="100"/>
        <c:noMultiLvlLbl val="0"/>
      </c:catAx>
      <c:valAx>
        <c:axId val="18766071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765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ln>
                  <a:noFill/>
                </a:ln>
                <a:solidFill>
                  <a:srgbClr val="002060"/>
                </a:solidFill>
                <a:latin typeface="Proxima Nova Bl" panose="02000506030000020004" pitchFamily="50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377278314640324"/>
          <c:y val="0.90126180845141557"/>
          <c:w val="0.11752638401289006"/>
          <c:h val="5.0918715977470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600" b="1" i="0" u="none" strike="noStrike" kern="1200" baseline="0">
              <a:solidFill>
                <a:srgbClr val="002060"/>
              </a:solidFill>
              <a:latin typeface="Proxima Nova Bl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rgbClr val="FAC200"/>
              </a:inn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29431049758267"/>
                      <c:h val="0.12307038703682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808-4FB1-A56C-5C9F3A2F141C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848442403736304"/>
                      <c:h val="0.12307038703682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0AA-494F-8258-0110AF1E6FB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162890.32999999999</c:v>
                </c:pt>
                <c:pt idx="1">
                  <c:v>236466.62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A-494F-8258-0110AF1E6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876597872"/>
        <c:axId val="1876605488"/>
      </c:barChart>
      <c:catAx>
        <c:axId val="187659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605488"/>
        <c:crosses val="autoZero"/>
        <c:auto val="1"/>
        <c:lblAlgn val="ctr"/>
        <c:lblOffset val="100"/>
        <c:noMultiLvlLbl val="0"/>
      </c:catAx>
      <c:valAx>
        <c:axId val="187660548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59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6.1499468416996422E-3"/>
                  <c:y val="-9.599357783937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6C-4BD0-B5BC-E685DAAC6380}"/>
                </c:ext>
              </c:extLst>
            </c:dLbl>
            <c:dLbl>
              <c:idx val="1"/>
              <c:layout>
                <c:manualLayout>
                  <c:x val="-3.0749734208498211E-3"/>
                  <c:y val="-0.37404394123618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6C-4BD0-B5BC-E685DAAC638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59411.46</c:v>
                </c:pt>
                <c:pt idx="1">
                  <c:v>90655.45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6C-4BD0-B5BC-E685DAAC6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00"/>
        <c:axId val="1876606032"/>
        <c:axId val="1876607664"/>
      </c:barChart>
      <c:catAx>
        <c:axId val="187660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607664"/>
        <c:crosses val="autoZero"/>
        <c:auto val="1"/>
        <c:lblAlgn val="ctr"/>
        <c:lblOffset val="100"/>
        <c:noMultiLvlLbl val="0"/>
      </c:catAx>
      <c:valAx>
        <c:axId val="1876607664"/>
        <c:scaling>
          <c:orientation val="minMax"/>
          <c:max val="100000"/>
          <c:min val="50000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60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0982408004422"/>
          <c:y val="5.1092801712723242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bg1">
                    <a:lumMod val="75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F4C-4FCD-90DF-715F91818F68}"/>
              </c:ext>
            </c:extLst>
          </c:dPt>
          <c:dLbls>
            <c:dLbl>
              <c:idx val="0"/>
              <c:layout>
                <c:manualLayout>
                  <c:x val="-0.31232529247960777"/>
                  <c:y val="1.4184171854085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dirty="0" smtClean="0"/>
                      <a:t>150 </a:t>
                    </a:r>
                    <a:r>
                      <a:rPr lang="en-US" dirty="0"/>
                      <a:t>159,5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2660142557709"/>
                      <c:h val="0.13824839500449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F4C-4FCD-90DF-715F91818F68}"/>
                </c:ext>
              </c:extLst>
            </c:dLbl>
            <c:dLbl>
              <c:idx val="1"/>
              <c:layout>
                <c:manualLayout>
                  <c:x val="-0.29273940665603421"/>
                  <c:y val="3.15216228578860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332 823,6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8777627849284"/>
                      <c:h val="0.12683801675742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4C-4FCD-90DF-715F91818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#\ ##0.0_ ;\-#\ ##0.0\ </c:formatCode>
                <c:ptCount val="2"/>
                <c:pt idx="0">
                  <c:v>150159.51199999999</c:v>
                </c:pt>
                <c:pt idx="1">
                  <c:v>332823.609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C-4FCD-90DF-715F91818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876601680"/>
        <c:axId val="1876599504"/>
      </c:barChart>
      <c:catAx>
        <c:axId val="187660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876599504"/>
        <c:crosses val="autoZero"/>
        <c:auto val="1"/>
        <c:lblAlgn val="ctr"/>
        <c:lblOffset val="100"/>
        <c:noMultiLvlLbl val="0"/>
      </c:catAx>
      <c:valAx>
        <c:axId val="1876599504"/>
        <c:scaling>
          <c:orientation val="minMax"/>
        </c:scaling>
        <c:delete val="1"/>
        <c:axPos val="b"/>
        <c:numFmt formatCode="#\ ##0.0_ ;\-#\ ##0.0\ " sourceLinked="1"/>
        <c:majorTickMark val="none"/>
        <c:minorTickMark val="none"/>
        <c:tickLblPos val="nextTo"/>
        <c:crossAx val="187660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015407868807906E-2"/>
          <c:y val="2.0937372489970716E-2"/>
          <c:w val="0.92077853649283015"/>
          <c:h val="0.493703261368026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9973342002538552E-3"/>
                  <c:y val="-3.9173375676418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38-4A3A-A3EC-F375116A7D3D}"/>
                </c:ext>
              </c:extLst>
            </c:dLbl>
            <c:dLbl>
              <c:idx val="1"/>
              <c:layout>
                <c:manualLayout>
                  <c:x val="8.4778420773516782E-3"/>
                  <c:y val="-4.756767046422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38-4A3A-A3EC-F375116A7D3D}"/>
                </c:ext>
              </c:extLst>
            </c:dLbl>
            <c:dLbl>
              <c:idx val="2"/>
              <c:layout>
                <c:manualLayout>
                  <c:x val="3.5122488606171239E-2"/>
                  <c:y val="-6.155816177722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38-4A3A-A3EC-F375116A7D3D}"/>
                </c:ext>
              </c:extLst>
            </c:dLbl>
            <c:dLbl>
              <c:idx val="3"/>
              <c:layout>
                <c:manualLayout>
                  <c:x val="1.2111202967645167E-2"/>
                  <c:y val="-2.7980982626013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38-4A3A-A3EC-F375116A7D3D}"/>
                </c:ext>
              </c:extLst>
            </c:dLbl>
            <c:dLbl>
              <c:idx val="4"/>
              <c:layout>
                <c:manualLayout>
                  <c:x val="1.4533443561174217E-2"/>
                  <c:y val="-4.197147393901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38-4A3A-A3EC-F375116A7D3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Ценные бумаги</c:v>
                </c:pt>
                <c:pt idx="1">
                  <c:v>Депозиты в кредитных организациях</c:v>
                </c:pt>
                <c:pt idx="2">
                  <c:v>Займы </c:v>
                </c:pt>
                <c:pt idx="3">
                  <c:v>Недвижимость</c:v>
                </c:pt>
                <c:pt idx="4">
                  <c:v>Облигации</c:v>
                </c:pt>
              </c:strCache>
            </c:strRef>
          </c:cat>
          <c:val>
            <c:numRef>
              <c:f>Лист1!$B$2:$B$6</c:f>
              <c:numCache>
                <c:formatCode>_-* #,##0.00_р_._-;\-* #,##0.00_р_._-;_-* "-"??_р_._-;_-@_-</c:formatCode>
                <c:ptCount val="5"/>
                <c:pt idx="0">
                  <c:v>82006.09</c:v>
                </c:pt>
                <c:pt idx="1">
                  <c:v>90655.45</c:v>
                </c:pt>
                <c:pt idx="2">
                  <c:v>799.18</c:v>
                </c:pt>
                <c:pt idx="3">
                  <c:v>59951.05</c:v>
                </c:pt>
                <c:pt idx="4">
                  <c:v>3054.84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38-4A3A-A3EC-F375116A7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6598416"/>
        <c:axId val="1841782560"/>
        <c:axId val="0"/>
      </c:bar3DChart>
      <c:catAx>
        <c:axId val="1876598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782560"/>
        <c:crosses val="autoZero"/>
        <c:auto val="1"/>
        <c:lblAlgn val="ctr"/>
        <c:lblOffset val="100"/>
        <c:noMultiLvlLbl val="0"/>
      </c:catAx>
      <c:valAx>
        <c:axId val="18417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р_._-;\-* #,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59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01.01.2022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468308930317842E-2"/>
                  <c:y val="4.9587128587038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2A-4E63-B5B5-45C6C366A58B}"/>
                </c:ext>
              </c:extLst>
            </c:dLbl>
            <c:dLbl>
              <c:idx val="1"/>
              <c:layout>
                <c:manualLayout>
                  <c:x val="-2.9946556006822996E-2"/>
                  <c:y val="1.012606552919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2A-4E63-B5B5-45C6C366A58B}"/>
                </c:ext>
              </c:extLst>
            </c:dLbl>
            <c:dLbl>
              <c:idx val="2"/>
              <c:layout>
                <c:manualLayout>
                  <c:x val="-1.5027816251222488E-2"/>
                  <c:y val="-9.0908685558010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2A-4E63-B5B5-45C6C366A58B}"/>
                </c:ext>
              </c:extLst>
            </c:dLbl>
            <c:dLbl>
              <c:idx val="3"/>
              <c:layout>
                <c:manualLayout>
                  <c:x val="-2.2541724376833733E-2"/>
                  <c:y val="1.239678214675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2A-4E63-B5B5-45C6C366A58B}"/>
                </c:ext>
              </c:extLst>
            </c:dLbl>
            <c:dLbl>
              <c:idx val="4"/>
              <c:layout>
                <c:manualLayout>
                  <c:x val="-1.9321478037286059E-2"/>
                  <c:y val="7.438069288055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2A-4E63-B5B5-45C6C366A58B}"/>
                </c:ext>
              </c:extLst>
            </c:dLbl>
            <c:dLbl>
              <c:idx val="5"/>
              <c:layout>
                <c:manualLayout>
                  <c:x val="-1.6101231697738538E-2"/>
                  <c:y val="2.479356429351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2A-4E63-B5B5-45C6C366A58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Активы</c:v>
                </c:pt>
                <c:pt idx="1">
                  <c:v>Остаточная (балансовая) 
стоимость основных средств</c:v>
                </c:pt>
                <c:pt idx="2">
                  <c:v>Дебиторы</c:v>
                </c:pt>
                <c:pt idx="3">
                  <c:v>Источники 
собственных средств</c:v>
                </c:pt>
                <c:pt idx="4">
                  <c:v>Страховые 
резервы</c:v>
                </c:pt>
                <c:pt idx="5">
                  <c:v>Уставный капитал</c:v>
                </c:pt>
              </c:strCache>
            </c:str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218028.62</c:v>
                </c:pt>
                <c:pt idx="1">
                  <c:v>36409.72</c:v>
                </c:pt>
                <c:pt idx="2">
                  <c:v>16862.88</c:v>
                </c:pt>
                <c:pt idx="3">
                  <c:v>55111.62</c:v>
                </c:pt>
                <c:pt idx="4">
                  <c:v>133458.42000000001</c:v>
                </c:pt>
                <c:pt idx="5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2A-4E63-B5B5-45C6C366A5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31.12.2022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Активы</c:v>
                </c:pt>
                <c:pt idx="1">
                  <c:v>Остаточная (балансовая) 
стоимость основных средств</c:v>
                </c:pt>
                <c:pt idx="2">
                  <c:v>Дебиторы</c:v>
                </c:pt>
                <c:pt idx="3">
                  <c:v>Источники 
собственных средств</c:v>
                </c:pt>
                <c:pt idx="4">
                  <c:v>Страховые 
резервы</c:v>
                </c:pt>
                <c:pt idx="5">
                  <c:v>Уставный капитал</c:v>
                </c:pt>
              </c:strCache>
            </c:strRef>
          </c:cat>
          <c:val>
            <c:numRef>
              <c:f>Лист1!$C$2:$C$7</c:f>
              <c:numCache>
                <c:formatCode>_(* #,##0.00_);_(* \(#,##0.00\);_(* "-"??_);_(@_)</c:formatCode>
                <c:ptCount val="6"/>
                <c:pt idx="0">
                  <c:v>298405.15000000002</c:v>
                </c:pt>
                <c:pt idx="1">
                  <c:v>66597.81</c:v>
                </c:pt>
                <c:pt idx="2">
                  <c:v>20919.64</c:v>
                </c:pt>
                <c:pt idx="3">
                  <c:v>86309.94</c:v>
                </c:pt>
                <c:pt idx="4">
                  <c:v>211481.60000000001</c:v>
                </c:pt>
                <c:pt idx="5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2A-4E63-B5B5-45C6C366A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30"/>
        <c:axId val="1841779296"/>
        <c:axId val="1971865840"/>
      </c:barChart>
      <c:catAx>
        <c:axId val="184177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971865840"/>
        <c:crosses val="autoZero"/>
        <c:auto val="1"/>
        <c:lblAlgn val="ctr"/>
        <c:lblOffset val="100"/>
        <c:noMultiLvlLbl val="0"/>
      </c:catAx>
      <c:valAx>
        <c:axId val="197186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18417792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6446996562450424"/>
          <c:y val="7.4792227002846573E-2"/>
          <c:w val="0.41402419816500052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39507604361203"/>
          <c:y val="1.9648520871239587E-2"/>
          <c:w val="0.68729003102992925"/>
          <c:h val="0.9028274019480313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55752723642301E-2"/>
          <c:y val="4.4134271906143434E-2"/>
          <c:w val="0.94568849455271542"/>
          <c:h val="0.75398979431718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Ташкент</c:v>
                </c:pt>
              </c:strCache>
            </c:strRef>
          </c:tx>
          <c:spPr>
            <a:pattFill prst="narVert">
              <a:fgClr>
                <a:srgbClr val="F6BB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748191722335867E-3"/>
                  <c:y val="-1.357977597112727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5E-458B-BD75-5CF29702D8DD}"/>
                </c:ext>
              </c:extLst>
            </c:dLbl>
            <c:dLbl>
              <c:idx val="1"/>
              <c:layout>
                <c:manualLayout>
                  <c:x val="-4.1967981481992649E-2"/>
                  <c:y val="1.0049034218629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5E-458B-BD75-5CF29702D8D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89168.979952790702</c:v>
                </c:pt>
                <c:pt idx="1">
                  <c:v>273970.7389626613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E-458B-BD75-5CF29702D8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12334847335790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5E-458B-BD75-5CF29702D8DD}"/>
                </c:ext>
              </c:extLst>
            </c:dLbl>
            <c:dLbl>
              <c:idx val="1"/>
              <c:layout>
                <c:manualLayout>
                  <c:x val="4.937409586116691E-3"/>
                  <c:y val="2.00980684372591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5E-458B-BD75-5CF29702D8D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60990.53248549001</c:v>
                </c:pt>
                <c:pt idx="1">
                  <c:v>58852.870768600005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5E-458B-BD75-5CF29702D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76609840"/>
        <c:axId val="1876598960"/>
      </c:barChart>
      <c:catAx>
        <c:axId val="187660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876598960"/>
        <c:crosses val="autoZero"/>
        <c:auto val="1"/>
        <c:lblAlgn val="ctr"/>
        <c:lblOffset val="100"/>
        <c:noMultiLvlLbl val="0"/>
      </c:catAx>
      <c:valAx>
        <c:axId val="187659896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8766098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1124025620973E-2"/>
          <c:y val="0.20140975076387813"/>
          <c:w val="0.94618871045308373"/>
          <c:h val="0.767589497786434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FAC200"/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180-47A4-8316-7AC647582470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180-47A4-8316-7AC647582470}"/>
              </c:ext>
            </c:extLst>
          </c:dPt>
          <c:dLbls>
            <c:dLbl>
              <c:idx val="0"/>
              <c:layout>
                <c:manualLayout>
                  <c:x val="-2.3967091383077652E-2"/>
                  <c:y val="-0.169643183569729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25011710869767"/>
                      <c:h val="0.198000847488474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80-47A4-8316-7AC647582470}"/>
                </c:ext>
              </c:extLst>
            </c:dLbl>
            <c:dLbl>
              <c:idx val="1"/>
              <c:layout>
                <c:manualLayout>
                  <c:x val="8.3851147995353294E-3"/>
                  <c:y val="0.148807565248292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1E67E8A2-EF12-47C9-9E11-312887F941F0}" type="VALUE">
                      <a:rPr lang="en-US" b="1" smtClean="0"/>
                      <a:pPr>
                        <a:defRPr sz="1200" b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[ЗНАЧЕНИЕ]</a:t>
                    </a:fld>
                    <a:r>
                      <a:rPr lang="en-US" b="1" dirty="0"/>
                      <a:t>                </a:t>
                    </a:r>
                    <a:r>
                      <a:rPr lang="en-US" b="1" baseline="0" dirty="0"/>
                      <a:t> </a:t>
                    </a:r>
                    <a:fld id="{2C6FD649-2463-48D3-BCDD-16AE14D1CB9D}" type="PERCENTAGE">
                      <a:rPr lang="en-US" b="1" baseline="0"/>
                      <a:pPr>
                        <a:defRPr sz="1200" b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[ПРОЦЕНТ]</a:t>
                    </a:fld>
                    <a:endParaRPr lang="en-US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912866837424735"/>
                      <c:h val="0.19547040074392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80-47A4-8316-7AC647582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г. Ташкент</c:v>
                </c:pt>
                <c:pt idx="1">
                  <c:v>Регионы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105214</c:v>
                </c:pt>
                <c:pt idx="1">
                  <c:v>236812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80-47A4-8316-7AC647582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88108721767231"/>
          <c:y val="0.87193723605725071"/>
          <c:w val="0.66748665726468026"/>
          <c:h val="9.5422165206223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24305140238882E-2"/>
          <c:y val="0.10348784386664896"/>
          <c:w val="0.9426756948597611"/>
          <c:h val="0.763053968689331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IV кв 2023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4D0-4B24-AC25-502D11F820F9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4D0-4B24-AC25-502D11F820F9}"/>
              </c:ext>
            </c:extLst>
          </c:dPt>
          <c:dLbls>
            <c:dLbl>
              <c:idx val="0"/>
              <c:layout>
                <c:manualLayout>
                  <c:x val="-3.2472826932952399E-2"/>
                  <c:y val="-0.37413359246989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1C01A6B6-8F46-410D-9CEB-40351E186E4C}" type="VALUE">
                      <a:rPr lang="en-US" b="1" baseline="0" dirty="0" smtClean="0"/>
                      <a:pPr>
                        <a:defRPr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[ЗНАЧЕНИЕ]</a:t>
                    </a:fld>
                    <a:r>
                      <a:rPr lang="en-US" b="1" baseline="0" dirty="0"/>
                      <a:t>                     </a:t>
                    </a:r>
                    <a:fld id="{FA4B1DF7-F902-4D0B-85F6-7B0E2FF9EE6D}" type="PERCENTAGE">
                      <a:rPr lang="en-US" b="1" baseline="0" smtClean="0"/>
                      <a:pPr>
                        <a:defRPr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[ПРОЦЕНТ]</a:t>
                    </a:fld>
                    <a:endParaRPr lang="en-US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05414885141824"/>
                      <c:h val="0.178022462311629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D0-4B24-AC25-502D11F820F9}"/>
                </c:ext>
              </c:extLst>
            </c:dLbl>
            <c:dLbl>
              <c:idx val="1"/>
              <c:layout>
                <c:manualLayout>
                  <c:x val="2.2156614262226672E-3"/>
                  <c:y val="0.383597826909917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04ED0CA3-8758-4081-B713-F50AF2A05C19}" type="VALUE">
                      <a:rPr lang="en-US" b="1" baseline="0" dirty="0" smtClean="0"/>
                      <a:pPr>
                        <a:defRPr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[ЗНАЧЕНИЕ]</a:t>
                    </a:fld>
                    <a:r>
                      <a:rPr lang="en-US" b="1" baseline="0" dirty="0"/>
                      <a:t>    </a:t>
                    </a:r>
                    <a:fld id="{A0DF6872-760A-438E-AB24-2053F76BFE78}" type="PERCENTAGE">
                      <a:rPr lang="en-US" b="1" baseline="0" smtClean="0"/>
                      <a:pPr>
                        <a:defRPr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[ПРОЦЕНТ]</a:t>
                    </a:fld>
                    <a:endParaRPr lang="en-US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47001057526906"/>
                      <c:h val="0.204102186089766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D0-4B24-AC25-502D11F82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г. Ташкент</c:v>
                </c:pt>
                <c:pt idx="1">
                  <c:v>Регионы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720483</c:v>
                </c:pt>
                <c:pt idx="1">
                  <c:v>418353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D0-4B24-AC25-502D11F82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34207857571467"/>
          <c:y val="0.78526069690298705"/>
          <c:w val="0.65913809565052062"/>
          <c:h val="9.8830914835855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35481996361483"/>
          <c:y val="6.4019523670784853E-2"/>
          <c:w val="0.64019198804873856"/>
          <c:h val="0.92511871036530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06-43E6-84B1-A523935D66F5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06-43E6-84B1-A523935D66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06-43E6-84B1-A523935D66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06-43E6-84B1-A523935D66F5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606-43E6-84B1-A523935D66F5}"/>
              </c:ext>
            </c:extLst>
          </c:dPt>
          <c:dPt>
            <c:idx val="5"/>
            <c:bubble3D val="0"/>
            <c:spPr>
              <a:solidFill>
                <a:srgbClr val="F86828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606-43E6-84B1-A523935D66F5}"/>
              </c:ext>
            </c:extLst>
          </c:dPt>
          <c:dLbls>
            <c:dLbl>
              <c:idx val="0"/>
              <c:layout>
                <c:manualLayout>
                  <c:x val="9.4510781298772176E-2"/>
                  <c:y val="-0.1205506859165494"/>
                </c:manualLayout>
              </c:layout>
              <c:tx>
                <c:rich>
                  <a:bodyPr/>
                  <a:lstStyle/>
                  <a:p>
                    <a:fld id="{5CEDDBA6-DD24-4F7C-904F-4D882F35C098}" type="CATEGORYNAME">
                      <a:rPr lang="ru-RU"/>
                      <a:pPr/>
                      <a:t>[ИМЯ КАТЕГОРИИ]</a:t>
                    </a:fld>
                    <a:endParaRPr lang="ru-RU" dirty="0"/>
                  </a:p>
                  <a:p>
                    <a:r>
                      <a:rPr lang="ru-RU" dirty="0"/>
                      <a:t> </a:t>
                    </a:r>
                    <a:fld id="{46307D84-AE41-4971-A85E-E54AA0C4386D}" type="VALUE">
                      <a:rPr lang="ru-RU"/>
                      <a:pPr/>
                      <a:t>[ЗНАЧЕНИЕ]</a:t>
                    </a:fld>
                    <a:endParaRPr lang="ru-RU" dirty="0"/>
                  </a:p>
                  <a:p>
                    <a:r>
                      <a:rPr lang="ru-RU" dirty="0"/>
                      <a:t> </a:t>
                    </a:r>
                    <a:fld id="{BD3D4081-0445-4E5E-AB71-464817A5767D}" type="PERCENTAGE">
                      <a:rPr lang="ru-RU"/>
                      <a:pPr/>
                      <a:t>[ПРОЦЕНТ]</a:t>
                    </a:fld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606-43E6-84B1-A523935D66F5}"/>
                </c:ext>
              </c:extLst>
            </c:dLbl>
            <c:dLbl>
              <c:idx val="1"/>
              <c:layout>
                <c:manualLayout>
                  <c:x val="0.15395720142846228"/>
                  <c:y val="-6.88862030970077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BD84B9-BA2A-412D-9E67-C51C1E05B6E0}" type="CATEGORYNAME">
                      <a:rPr lang="ru-RU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/>
                      <a:t> </a:t>
                    </a:r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fld id="{74A539BA-5536-4CF7-83CC-99F8DCAC3638}" type="VALUE">
                      <a:rPr lang="ru-RU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dirty="0"/>
                      <a:t> </a:t>
                    </a:r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fld id="{299A87D2-AD91-4BE5-9F51-A840F637B59C}" type="PERCENTAGE">
                      <a:rPr lang="ru-RU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260698015759758"/>
                      <c:h val="0.13981419348239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606-43E6-84B1-A523935D66F5}"/>
                </c:ext>
              </c:extLst>
            </c:dLbl>
            <c:dLbl>
              <c:idx val="2"/>
              <c:layout>
                <c:manualLayout>
                  <c:x val="0.17595601556750398"/>
                  <c:y val="1.9371795909467668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925390-06E0-4E88-B0D2-04CBBCC109AB}" type="CATEGORYNAME">
                      <a:rPr lang="ru-RU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fld id="{7D7F4555-7EAA-4CE2-ACAA-F9AE8C2E98C2}" type="VALUE">
                      <a:rPr lang="ru-RU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dirty="0"/>
                      <a:t> </a:t>
                    </a:r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fld id="{5A1014CE-73C0-4EB5-A0BF-579DA087DFAA}" type="PERCENTAGE">
                      <a:rPr lang="ru-RU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65793683360476"/>
                      <c:h val="0.160996671150591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606-43E6-84B1-A523935D66F5}"/>
                </c:ext>
              </c:extLst>
            </c:dLbl>
            <c:dLbl>
              <c:idx val="3"/>
              <c:layout>
                <c:manualLayout>
                  <c:x val="0.1742932213392637"/>
                  <c:y val="0.178312828933094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5600B3-3BD5-4D3A-AEB5-54EDAA73987E}" type="CATEGORYNAME">
                      <a:rPr lang="ru-RU" smtClean="0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/>
                      <a:t> </a:t>
                    </a:r>
                    <a:fld id="{D3346A6E-13F4-415F-BB8B-C37578C31349}" type="VALUE">
                      <a:rPr lang="ru-RU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 dirty="0"/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r>
                      <a:rPr lang="ru-RU" dirty="0"/>
                      <a:t> </a:t>
                    </a:r>
                    <a:fld id="{A733CC3C-9352-4923-A58C-E48DE2A77FF7}" type="PERCENTAGE">
                      <a:rPr lang="ru-RU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91368299558833"/>
                      <c:h val="0.117672230763031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606-43E6-84B1-A523935D66F5}"/>
                </c:ext>
              </c:extLst>
            </c:dLbl>
            <c:dLbl>
              <c:idx val="4"/>
              <c:layout>
                <c:manualLayout>
                  <c:x val="-0.16885614047129141"/>
                  <c:y val="-1.10709813596831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DE3701-E09C-49C1-AD9A-E5494C56A4EE}" type="CATEGORYNAME">
                      <a:rPr lang="ru-RU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r>
                      <a:rPr lang="ru-RU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</a:t>
                    </a:r>
                    <a:fld id="{E29C1AFA-B78A-4C2A-A728-5ADA504A1EC4}" type="VALUE">
                      <a:rPr lang="ru-RU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r>
                      <a:rPr lang="ru-RU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</a:t>
                    </a:r>
                    <a:fld id="{F13593B5-FF0D-40C6-83B6-CA890EF83B3A}" type="PERCENTAGE">
                      <a:rPr lang="ru-RU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224358014491601"/>
                      <c:h val="0.191478773160919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606-43E6-84B1-A523935D66F5}"/>
                </c:ext>
              </c:extLst>
            </c:dLbl>
            <c:dLbl>
              <c:idx val="5"/>
              <c:layout>
                <c:manualLayout>
                  <c:x val="-0.1506602672437819"/>
                  <c:y val="-0.10332915935704234"/>
                </c:manualLayout>
              </c:layout>
              <c:tx>
                <c:rich>
                  <a:bodyPr/>
                  <a:lstStyle/>
                  <a:p>
                    <a:fld id="{E8599CC4-4CBA-4E94-928E-5108093C3558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 </a:t>
                    </a:r>
                  </a:p>
                  <a:p>
                    <a:fld id="{1D47F644-6DF3-4C1B-BB26-EFDE45FBD1E5}" type="VALUE">
                      <a:rPr lang="ru-RU"/>
                      <a:pPr/>
                      <a:t>[ЗНАЧЕНИЕ]</a:t>
                    </a:fld>
                    <a:endParaRPr lang="ru-RU" dirty="0"/>
                  </a:p>
                  <a:p>
                    <a:fld id="{7669D8A9-4CF5-4C83-BEDC-E672C3A8AF46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606-43E6-84B1-A523935D6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Имущественное страхование </c:v>
                </c:pt>
                <c:pt idx="1">
                  <c:v>Личн. страхование</c:v>
                </c:pt>
                <c:pt idx="2">
                  <c:v>Добр. страхование ответственности</c:v>
                </c:pt>
                <c:pt idx="3">
                  <c:v>Автострахование</c:v>
                </c:pt>
                <c:pt idx="4">
                  <c:v>Другие виды страхования </c:v>
                </c:pt>
                <c:pt idx="5">
                  <c:v>Обязательные виды страхования </c:v>
                </c:pt>
              </c:strCache>
            </c:strRef>
          </c:cat>
          <c:val>
            <c:numRef>
              <c:f>Лист1!$B$2:$B$7</c:f>
              <c:numCache>
                <c:formatCode>_-* #\ ##0.00_р_._-;\-* #\ ##0.00_р_._-;_-* "-"??_р_._-;_-@_-</c:formatCode>
                <c:ptCount val="6"/>
                <c:pt idx="0">
                  <c:v>41893.88990699131</c:v>
                </c:pt>
                <c:pt idx="1">
                  <c:v>12584.457907859998</c:v>
                </c:pt>
                <c:pt idx="2">
                  <c:v>7583.680953510554</c:v>
                </c:pt>
                <c:pt idx="3">
                  <c:v>63987.778785249706</c:v>
                </c:pt>
                <c:pt idx="4">
                  <c:v>147179.48077685022</c:v>
                </c:pt>
                <c:pt idx="5">
                  <c:v>59594.321400749141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06-43E6-84B1-A523935D66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21352801263906"/>
          <c:y val="6.969171283491174E-2"/>
          <c:w val="0.95997527631125734"/>
          <c:h val="0.703306740942733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IV кв.2023</c:v>
                </c:pt>
              </c:strCache>
            </c:strRef>
          </c:tx>
          <c:dPt>
            <c:idx val="0"/>
            <c:bubble3D val="0"/>
            <c:spPr>
              <a:pattFill prst="narHorz">
                <a:fgClr>
                  <a:srgbClr val="777777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0-4A5E-8ED7-451F09A1CC93}"/>
              </c:ext>
            </c:extLst>
          </c:dPt>
          <c:dPt>
            <c:idx val="1"/>
            <c:bubble3D val="0"/>
            <c:spPr>
              <a:solidFill>
                <a:srgbClr val="FAC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0-4A5E-8ED7-451F09A1CC9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60-4A5E-8ED7-451F09A1CC93}"/>
              </c:ext>
            </c:extLst>
          </c:dPt>
          <c:dLbls>
            <c:dLbl>
              <c:idx val="0"/>
              <c:layout>
                <c:manualLayout>
                  <c:x val="0.12914782944727601"/>
                  <c:y val="2.4931635869151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721038777166618"/>
                      <c:h val="0.18941140303998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60-4A5E-8ED7-451F09A1CC93}"/>
                </c:ext>
              </c:extLst>
            </c:dLbl>
            <c:dLbl>
              <c:idx val="1"/>
              <c:layout>
                <c:manualLayout>
                  <c:x val="-0.10379703437044656"/>
                  <c:y val="-0.1613879702656221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263703887188974"/>
                      <c:h val="0.22253455848966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0-4A5E-8ED7-451F09A1CC93}"/>
                </c:ext>
              </c:extLst>
            </c:dLbl>
            <c:dLbl>
              <c:idx val="2"/>
              <c:layout>
                <c:manualLayout>
                  <c:x val="-0.18896825782002907"/>
                  <c:y val="2.104040635873684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60-4A5E-8ED7-451F09A1CC9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Др. виды страхования </c:v>
                </c:pt>
                <c:pt idx="1">
                  <c:v>Финансовые риски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185644.12895436073</c:v>
                </c:pt>
                <c:pt idx="1">
                  <c:v>147179.48077685022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60-4A5E-8ED7-451F09A1C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75586775061754"/>
          <c:y val="0.73709062154994631"/>
          <c:w val="0.81649920137502374"/>
          <c:h val="0.22035697113975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82378073354017"/>
          <c:y val="0"/>
          <c:w val="0.52477205860491383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IV кв. 2023</c:v>
                </c:pt>
              </c:strCache>
            </c:strRef>
          </c:tx>
          <c:dPt>
            <c:idx val="0"/>
            <c:bubble3D val="0"/>
            <c:spPr>
              <a:solidFill>
                <a:srgbClr val="F9CF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88-4F31-A55F-8CCA7A397DFC}"/>
              </c:ext>
            </c:extLst>
          </c:dPt>
          <c:dPt>
            <c:idx val="1"/>
            <c:bubble3D val="0"/>
            <c:spPr>
              <a:pattFill prst="narHorz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88-4F31-A55F-8CCA7A397D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88-4F31-A55F-8CCA7A397D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88-4F31-A55F-8CCA7A397D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88-4F31-A55F-8CCA7A397DFC}"/>
              </c:ext>
            </c:extLst>
          </c:dPt>
          <c:dLbls>
            <c:dLbl>
              <c:idx val="0"/>
              <c:layout>
                <c:manualLayout>
                  <c:x val="8.8196875217697951E-2"/>
                  <c:y val="-0.11388767779736876"/>
                </c:manualLayout>
              </c:layout>
              <c:tx>
                <c:rich>
                  <a:bodyPr/>
                  <a:lstStyle/>
                  <a:p>
                    <a:fld id="{2AFE8EF6-82DA-4113-8935-4DB0BB259D2D}" type="VALUE">
                      <a:rPr lang="en-US" b="1" smtClean="0"/>
                      <a:pPr/>
                      <a:t>[ЗНАЧЕНИЕ]</a:t>
                    </a:fld>
                    <a:r>
                      <a:rPr lang="en-US" b="1" dirty="0"/>
                      <a:t>              </a:t>
                    </a:r>
                    <a:r>
                      <a:rPr lang="en-US" b="1" baseline="0" dirty="0"/>
                      <a:t> </a:t>
                    </a:r>
                    <a:fld id="{56F57649-0790-43E3-9D93-213EFB52EA73}" type="PERCENTAGE">
                      <a:rPr lang="en-US" b="1" baseline="0"/>
                      <a:pPr/>
                      <a:t>[ПРОЦЕНТ]</a:t>
                    </a:fld>
                    <a:endParaRPr lang="en-US" b="1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88-4F31-A55F-8CCA7A397DFC}"/>
                </c:ext>
              </c:extLst>
            </c:dLbl>
            <c:dLbl>
              <c:idx val="1"/>
              <c:layout>
                <c:manualLayout>
                  <c:x val="-8.5440722867144991E-2"/>
                  <c:y val="-3.7962559265789633E-2"/>
                </c:manualLayout>
              </c:layout>
              <c:tx>
                <c:rich>
                  <a:bodyPr/>
                  <a:lstStyle/>
                  <a:p>
                    <a:fld id="{87F51A75-B2BE-4AE0-AC03-FDB1C327A73B}" type="VALUE">
                      <a:rPr lang="en-US" smtClean="0"/>
                      <a:pPr/>
                      <a:t>[ЗНАЧЕНИЕ]</a:t>
                    </a:fld>
                    <a:r>
                      <a:rPr lang="en-US" baseline="0" dirty="0"/>
                      <a:t>               </a:t>
                    </a:r>
                    <a:fld id="{202743BC-FA9A-4B56-8449-8E1FDE9DC145}" type="PERCENTAGE">
                      <a:rPr lang="en-US" baseline="0" smtClean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88-4F31-A55F-8CCA7A397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ОСГОВТС</c:v>
                </c:pt>
                <c:pt idx="1">
                  <c:v>Другие обяз.виды страхования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37309.056164000009</c:v>
                </c:pt>
                <c:pt idx="1">
                  <c:v>22285.265236749132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88-4F31-A55F-8CCA7A397D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288-4F31-A55F-8CCA7A397D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288-4F31-A55F-8CCA7A397D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288-4F31-A55F-8CCA7A397DFC}"/>
              </c:ext>
            </c:extLst>
          </c:dPt>
          <c:cat>
            <c:strRef>
              <c:f>Лист1!$A$2:$A$5</c:f>
              <c:strCache>
                <c:ptCount val="2"/>
                <c:pt idx="0">
                  <c:v>ОСГОВТС</c:v>
                </c:pt>
                <c:pt idx="1">
                  <c:v>Другие обяз.виды страхования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1-6288-4F31-A55F-8CCA7A397D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288-4F31-A55F-8CCA7A397D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288-4F31-A55F-8CCA7A397D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288-4F31-A55F-8CCA7A397D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288-4F31-A55F-8CCA7A397DFC}"/>
              </c:ext>
            </c:extLst>
          </c:dPt>
          <c:cat>
            <c:strRef>
              <c:f>Лист1!$A$2:$A$5</c:f>
              <c:strCache>
                <c:ptCount val="2"/>
                <c:pt idx="0">
                  <c:v>ОСГОВТС</c:v>
                </c:pt>
                <c:pt idx="1">
                  <c:v>Другие обяз.виды страхования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A-6288-4F31-A55F-8CCA7A397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29460268833522E-2"/>
          <c:y val="1.8964990296595138E-2"/>
          <c:w val="0.97466505546456195"/>
          <c:h val="0.69698309538630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63500"/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6F5-494C-BF43-B844764FFE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F5-494C-BF43-B844764FFE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Республика Каракалпакстан</c:v>
                </c:pt>
                <c:pt idx="1">
                  <c:v>Андижанская 
область</c:v>
                </c:pt>
                <c:pt idx="2">
                  <c:v>Бухарская 
область</c:v>
                </c:pt>
                <c:pt idx="3">
                  <c:v>Джизакская 
область</c:v>
                </c:pt>
                <c:pt idx="4">
                  <c:v>Кашкадарьинская 
область</c:v>
                </c:pt>
                <c:pt idx="5">
                  <c:v>Навоийская 
область</c:v>
                </c:pt>
                <c:pt idx="6">
                  <c:v>Наманганская 
область</c:v>
                </c:pt>
                <c:pt idx="7">
                  <c:v>Самаркандская 
область</c:v>
                </c:pt>
                <c:pt idx="8">
                  <c:v>Сурхандарьинская область</c:v>
                </c:pt>
                <c:pt idx="9">
                  <c:v>Сырдарьинская 
область</c:v>
                </c:pt>
                <c:pt idx="10">
                  <c:v>Ташкентская область</c:v>
                </c:pt>
                <c:pt idx="11">
                  <c:v>Ферганская
область</c:v>
                </c:pt>
                <c:pt idx="12">
                  <c:v>Хорезмская 
область</c:v>
                </c:pt>
                <c:pt idx="13">
                  <c:v>г.Ташкент</c:v>
                </c:pt>
              </c:strCache>
            </c:strRef>
          </c:cat>
          <c:val>
            <c:numRef>
              <c:f>Лист1!$B$2:$B$15</c:f>
              <c:numCache>
                <c:formatCode>_(* #,##0.00_);_(* \(#,##0.00\);_(* "-"??_);_(@_)</c:formatCode>
                <c:ptCount val="14"/>
                <c:pt idx="0">
                  <c:v>4952.2505266500029</c:v>
                </c:pt>
                <c:pt idx="1">
                  <c:v>2873.2935060499995</c:v>
                </c:pt>
                <c:pt idx="2">
                  <c:v>2651.0711643599998</c:v>
                </c:pt>
                <c:pt idx="3">
                  <c:v>3372.9182788199996</c:v>
                </c:pt>
                <c:pt idx="4">
                  <c:v>4143.7688996400002</c:v>
                </c:pt>
                <c:pt idx="5">
                  <c:v>3510.4470526899995</c:v>
                </c:pt>
                <c:pt idx="6">
                  <c:v>4693.1306163100007</c:v>
                </c:pt>
                <c:pt idx="7">
                  <c:v>7754.0668987199979</c:v>
                </c:pt>
                <c:pt idx="8">
                  <c:v>4056.4476417800001</c:v>
                </c:pt>
                <c:pt idx="9">
                  <c:v>2051.7062919200002</c:v>
                </c:pt>
                <c:pt idx="10">
                  <c:v>10813.487276870004</c:v>
                </c:pt>
                <c:pt idx="11">
                  <c:v>8326.7688957699993</c:v>
                </c:pt>
                <c:pt idx="12">
                  <c:v>1791.1754359099998</c:v>
                </c:pt>
                <c:pt idx="13">
                  <c:v>89168.979952790702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F5-494C-BF43-B844764FFE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FAC200"/>
            </a:solidFill>
            <a:ln>
              <a:noFill/>
            </a:ln>
            <a:effectLst>
              <a:glow rad="127000">
                <a:schemeClr val="bg1"/>
              </a:glow>
              <a:softEdge rad="63500"/>
            </a:effectLst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1"/>
              <c:layout>
                <c:manualLayout>
                  <c:x val="3.3394053246598677E-3"/>
                  <c:y val="-0.158676264417688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2D-4C16-B5BE-882E2B2EC759}"/>
                </c:ext>
              </c:extLst>
            </c:dLbl>
            <c:dLbl>
              <c:idx val="3"/>
              <c:layout>
                <c:manualLayout>
                  <c:x val="0"/>
                  <c:y val="5.05740630273640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2D-4C16-B5BE-882E2B2EC759}"/>
                </c:ext>
              </c:extLst>
            </c:dLbl>
            <c:dLbl>
              <c:idx val="5"/>
              <c:layout>
                <c:manualLayout>
                  <c:x val="-4.0814482475680778E-17"/>
                  <c:y val="-5.80511815411281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2D-4C16-B5BE-882E2B2EC759}"/>
                </c:ext>
              </c:extLst>
            </c:dLbl>
            <c:dLbl>
              <c:idx val="7"/>
              <c:layout>
                <c:manualLayout>
                  <c:x val="2.2262702164399188E-3"/>
                  <c:y val="-5.9192658581818193E-2"/>
                </c:manualLayout>
              </c:layout>
              <c:spPr>
                <a:noFill/>
                <a:ln>
                  <a:solidFill>
                    <a:schemeClr val="tx1">
                      <a:lumMod val="5000"/>
                      <a:lumOff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RU"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6F5-494C-BF43-B844764FFECE}"/>
                </c:ext>
              </c:extLst>
            </c:dLbl>
            <c:dLbl>
              <c:idx val="9"/>
              <c:layout>
                <c:manualLayout>
                  <c:x val="-1.1131351082200409E-3"/>
                  <c:y val="-1.97114932363282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2D-4C16-B5BE-882E2B2EC759}"/>
                </c:ext>
              </c:extLst>
            </c:dLbl>
            <c:dLbl>
              <c:idx val="11"/>
              <c:layout>
                <c:manualLayout>
                  <c:x val="3.3394053246598781E-3"/>
                  <c:y val="-0.118835636750762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2D-4C16-B5BE-882E2B2EC759}"/>
                </c:ext>
              </c:extLst>
            </c:dLbl>
            <c:dLbl>
              <c:idx val="13"/>
              <c:layout>
                <c:manualLayout>
                  <c:x val="1.1131351082197961E-3"/>
                  <c:y val="-0.184834090099429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2D-4C16-B5BE-882E2B2EC759}"/>
                </c:ext>
              </c:extLst>
            </c:dLbl>
            <c:spPr>
              <a:noFill/>
              <a:ln>
                <a:solidFill>
                  <a:schemeClr val="tx1">
                    <a:lumMod val="5000"/>
                    <a:lumOff val="9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Республика Каракалпакстан</c:v>
                </c:pt>
                <c:pt idx="1">
                  <c:v>Андижанская 
область</c:v>
                </c:pt>
                <c:pt idx="2">
                  <c:v>Бухарская 
область</c:v>
                </c:pt>
                <c:pt idx="3">
                  <c:v>Джизакская 
область</c:v>
                </c:pt>
                <c:pt idx="4">
                  <c:v>Кашкадарьинская 
область</c:v>
                </c:pt>
                <c:pt idx="5">
                  <c:v>Навоийская 
область</c:v>
                </c:pt>
                <c:pt idx="6">
                  <c:v>Наманганская 
область</c:v>
                </c:pt>
                <c:pt idx="7">
                  <c:v>Самаркандская 
область</c:v>
                </c:pt>
                <c:pt idx="8">
                  <c:v>Сурхандарьинская область</c:v>
                </c:pt>
                <c:pt idx="9">
                  <c:v>Сырдарьинская 
область</c:v>
                </c:pt>
                <c:pt idx="10">
                  <c:v>Ташкентская область</c:v>
                </c:pt>
                <c:pt idx="11">
                  <c:v>Ферганская
область</c:v>
                </c:pt>
                <c:pt idx="12">
                  <c:v>Хорезмская 
область</c:v>
                </c:pt>
                <c:pt idx="13">
                  <c:v>г.Ташкент</c:v>
                </c:pt>
              </c:strCache>
            </c:strRef>
          </c:cat>
          <c:val>
            <c:numRef>
              <c:f>Лист1!$C$2:$C$15</c:f>
              <c:numCache>
                <c:formatCode>_(* #,##0.00_);_(* \(#,##0.00\);_(* "-"??_);_(@_)</c:formatCode>
                <c:ptCount val="14"/>
                <c:pt idx="0">
                  <c:v>1673.5732708899998</c:v>
                </c:pt>
                <c:pt idx="1">
                  <c:v>6088.6558010799999</c:v>
                </c:pt>
                <c:pt idx="2">
                  <c:v>1564.46466126</c:v>
                </c:pt>
                <c:pt idx="3">
                  <c:v>716.1384978399999</c:v>
                </c:pt>
                <c:pt idx="4">
                  <c:v>1475.3480742899999</c:v>
                </c:pt>
                <c:pt idx="5">
                  <c:v>2061.6351224300001</c:v>
                </c:pt>
                <c:pt idx="6">
                  <c:v>3307.315362400001</c:v>
                </c:pt>
                <c:pt idx="7">
                  <c:v>5186.7309945100005</c:v>
                </c:pt>
                <c:pt idx="8">
                  <c:v>8289.2517929400001</c:v>
                </c:pt>
                <c:pt idx="9">
                  <c:v>800.3783198499998</c:v>
                </c:pt>
                <c:pt idx="10">
                  <c:v>15183.896893180008</c:v>
                </c:pt>
                <c:pt idx="11">
                  <c:v>9950.3492640100012</c:v>
                </c:pt>
                <c:pt idx="12">
                  <c:v>2555.1327139199998</c:v>
                </c:pt>
                <c:pt idx="13">
                  <c:v>273970.7389626613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F5-494C-BF43-B844764F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876602768"/>
        <c:axId val="1876604944"/>
      </c:barChart>
      <c:catAx>
        <c:axId val="18766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1876604944"/>
        <c:crosses val="autoZero"/>
        <c:auto val="1"/>
        <c:lblAlgn val="ctr"/>
        <c:lblOffset val="100"/>
        <c:noMultiLvlLbl val="0"/>
      </c:catAx>
      <c:valAx>
        <c:axId val="1876604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7660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ln>
                  <a:noFill/>
                </a:ln>
                <a:solidFill>
                  <a:srgbClr val="002060"/>
                </a:solidFill>
                <a:latin typeface="Proxima Nova Bl" panose="02000506030000020004" pitchFamily="50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6116425868664"/>
          <c:y val="0.90736846757982315"/>
          <c:w val="0.16678778219399282"/>
          <c:h val="6.9324194356870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600" b="1" i="0" u="none" strike="noStrike" kern="1200" baseline="0">
              <a:solidFill>
                <a:srgbClr val="002060"/>
              </a:solidFill>
              <a:latin typeface="Proxima Nova Bl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0.33805</cdr:x>
      <cdr:y>0.89824</cdr:y>
    </cdr:from>
    <cdr:to>
      <cdr:x>0.41976</cdr:x>
      <cdr:y>0.94828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56873" y="4755307"/>
          <a:ext cx="932247" cy="264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spcAft>
              <a:spcPts val="600"/>
            </a:spcAft>
          </a:pPr>
          <a:r>
            <a:rPr lang="ru-RU" sz="1600" b="1" dirty="0">
              <a:solidFill>
                <a:srgbClr val="002060"/>
              </a:solidFill>
              <a:latin typeface="Franklin Gothic Medium Cond" panose="020B0606030402020204" pitchFamily="34" charset="0"/>
            </a:rPr>
            <a:t> </a:t>
          </a:r>
          <a:r>
            <a:rPr lang="ru-RU" sz="1600" b="1" dirty="0" smtClean="0">
              <a:solidFill>
                <a:srgbClr val="002060"/>
              </a:solidFill>
              <a:latin typeface="Franklin Gothic Medium Cond" panose="020B0606030402020204" pitchFamily="34" charset="0"/>
            </a:rPr>
            <a:t>2022г</a:t>
          </a:r>
          <a:r>
            <a:rPr lang="ru-RU" sz="1600" b="1" dirty="0">
              <a:solidFill>
                <a:srgbClr val="002060"/>
              </a:solidFill>
              <a:latin typeface="Franklin Gothic Medium Cond" panose="020B0606030402020204" pitchFamily="34" charset="0"/>
            </a:rPr>
            <a:t>.</a:t>
          </a:r>
        </a:p>
        <a:p xmlns:a="http://schemas.openxmlformats.org/drawingml/2006/main">
          <a:endParaRPr lang="ru-RU" sz="1600" b="1" dirty="0">
            <a:solidFill>
              <a:srgbClr val="002060"/>
            </a:solidFill>
            <a:latin typeface="Franklin Gothic Medium Cond" panose="020B0606030402020204" pitchFamily="34" charset="0"/>
          </a:endParaRPr>
        </a:p>
      </cdr:txBody>
    </cdr:sp>
  </cdr:relSizeAnchor>
  <cdr:relSizeAnchor xmlns:cdr="http://schemas.openxmlformats.org/drawingml/2006/chartDrawing">
    <cdr:from>
      <cdr:x>0.33335</cdr:x>
      <cdr:y>0.92327</cdr:y>
    </cdr:from>
    <cdr:to>
      <cdr:x>0.34133</cdr:x>
      <cdr:y>0.9447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803233" y="4887805"/>
          <a:ext cx="91046" cy="1134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0.66164</cdr:x>
      <cdr:y>0.93125</cdr:y>
    </cdr:from>
    <cdr:to>
      <cdr:x>0.67148</cdr:x>
      <cdr:y>0.952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 flipH="1">
          <a:off x="7548802" y="4930029"/>
          <a:ext cx="112293" cy="109888"/>
        </a:xfrm>
        <a:prstGeom xmlns:a="http://schemas.openxmlformats.org/drawingml/2006/main" prst="rect">
          <a:avLst/>
        </a:prstGeom>
        <a:solidFill xmlns:a="http://schemas.openxmlformats.org/drawingml/2006/main">
          <a:srgbClr val="F9BC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0.16047</cdr:x>
      <cdr:y>0.92841</cdr:y>
    </cdr:from>
    <cdr:to>
      <cdr:x>0.24218</cdr:x>
      <cdr:y>0.97845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30850" y="4815929"/>
          <a:ext cx="932247" cy="259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spcAft>
              <a:spcPts val="600"/>
            </a:spcAft>
          </a:pPr>
          <a:r>
            <a:rPr lang="ru-RU" sz="1600" b="1" dirty="0">
              <a:solidFill>
                <a:srgbClr val="002060"/>
              </a:solidFill>
              <a:latin typeface="Franklin Gothic Medium Cond" panose="020B0606030402020204" pitchFamily="34" charset="0"/>
            </a:rPr>
            <a:t> Бизнес-план за </a:t>
          </a:r>
          <a:r>
            <a:rPr lang="ru-RU" sz="1600" b="1" dirty="0" smtClean="0">
              <a:solidFill>
                <a:srgbClr val="002060"/>
              </a:solidFill>
              <a:latin typeface="Franklin Gothic Medium Cond" panose="020B0606030402020204" pitchFamily="34" charset="0"/>
            </a:rPr>
            <a:t>2023</a:t>
          </a:r>
          <a:endParaRPr lang="ru-RU" sz="1600" b="1" dirty="0">
            <a:solidFill>
              <a:srgbClr val="002060"/>
            </a:solidFill>
            <a:latin typeface="Franklin Gothic Medium Cond" panose="020B0606030402020204" pitchFamily="34" charset="0"/>
          </a:endParaRPr>
        </a:p>
        <a:p xmlns:a="http://schemas.openxmlformats.org/drawingml/2006/main">
          <a:endParaRPr lang="ru-RU" sz="1600" b="1" dirty="0">
            <a:solidFill>
              <a:srgbClr val="002060"/>
            </a:solidFill>
            <a:latin typeface="Franklin Gothic Medium Cond" panose="020B0606030402020204" pitchFamily="34" charset="0"/>
          </a:endParaRPr>
        </a:p>
      </cdr:txBody>
    </cdr:sp>
  </cdr:relSizeAnchor>
  <cdr:relSizeAnchor xmlns:cdr="http://schemas.openxmlformats.org/drawingml/2006/chartDrawing">
    <cdr:from>
      <cdr:x>0.15907</cdr:x>
      <cdr:y>0.95343</cdr:y>
    </cdr:from>
    <cdr:to>
      <cdr:x>0.16705</cdr:x>
      <cdr:y>0.97486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14845" y="4945715"/>
          <a:ext cx="91046" cy="1111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0.53044</cdr:x>
      <cdr:y>0.95825</cdr:y>
    </cdr:from>
    <cdr:to>
      <cdr:x>0.54169</cdr:x>
      <cdr:y>0.97681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 flipH="1">
          <a:off x="6051881" y="4970719"/>
          <a:ext cx="128337" cy="96252"/>
        </a:xfrm>
        <a:prstGeom xmlns:a="http://schemas.openxmlformats.org/drawingml/2006/main" prst="rect">
          <a:avLst/>
        </a:prstGeom>
        <a:solidFill xmlns:a="http://schemas.openxmlformats.org/drawingml/2006/main">
          <a:srgbClr val="F9BC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0.33349</cdr:x>
      <cdr:y>0.91644</cdr:y>
    </cdr:from>
    <cdr:to>
      <cdr:x>0.34066</cdr:x>
      <cdr:y>0.93387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V="1">
          <a:off x="3731768" y="5058845"/>
          <a:ext cx="80233" cy="9621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0.32795</cdr:x>
      <cdr:y>0.89329</cdr:y>
    </cdr:from>
    <cdr:to>
      <cdr:x>0.42872</cdr:x>
      <cdr:y>0.94996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69762" y="4931045"/>
          <a:ext cx="1127618" cy="312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2060"/>
              </a:solidFill>
              <a:latin typeface="Franklin Gothic Medium Cond" panose="020B0606030402020204" pitchFamily="34" charset="0"/>
            </a:rPr>
            <a:t>     </a:t>
          </a:r>
          <a:r>
            <a:rPr lang="ru-RU" sz="1600" b="1" dirty="0" smtClean="0">
              <a:solidFill>
                <a:srgbClr val="002060"/>
              </a:solidFill>
              <a:latin typeface="Franklin Gothic Medium Cond" panose="020B0606030402020204" pitchFamily="34" charset="0"/>
            </a:rPr>
            <a:t>2022г</a:t>
          </a:r>
          <a:r>
            <a:rPr lang="ru-RU" sz="1600" b="1" dirty="0">
              <a:solidFill>
                <a:srgbClr val="002060"/>
              </a:solidFill>
              <a:latin typeface="Franklin Gothic Medium Cond" panose="020B060603040202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0.7208</cdr:x>
      <cdr:y>0.91454</cdr:y>
    </cdr:from>
    <cdr:to>
      <cdr:x>0.72773</cdr:x>
      <cdr:y>0.93197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 flipV="1">
          <a:off x="8065813" y="5048335"/>
          <a:ext cx="77546" cy="96216"/>
        </a:xfrm>
        <a:prstGeom xmlns:a="http://schemas.openxmlformats.org/drawingml/2006/main" prst="rect">
          <a:avLst/>
        </a:prstGeom>
        <a:solidFill xmlns:a="http://schemas.openxmlformats.org/drawingml/2006/main">
          <a:srgbClr val="F9BC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0.3406</cdr:x>
      <cdr:y>0.54113</cdr:y>
    </cdr:from>
    <cdr:to>
      <cdr:x>0.96144</cdr:x>
      <cdr:y>0.66146</cdr:y>
    </cdr:to>
    <cdr:sp macro="" textlink="">
      <cdr:nvSpPr>
        <cdr:cNvPr id="2" name="TextBox 63"/>
        <cdr:cNvSpPr txBox="1"/>
      </cdr:nvSpPr>
      <cdr:spPr>
        <a:xfrm xmlns:a="http://schemas.openxmlformats.org/drawingml/2006/main">
          <a:off x="1406700" y="2076153"/>
          <a:ext cx="25641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0.91964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06499"/>
          <a:ext cx="5119828" cy="35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 b="1" dirty="0">
            <a:solidFill>
              <a:srgbClr val="00228E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62F6F670-E8DB-4AFE-8BF9-F432299A9D0C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748710"/>
            <a:ext cx="5388300" cy="3884314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E55832BD-332B-4872-8346-68CC8763A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2BD-332B-4872-8346-68CC8763A2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3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6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5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8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4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7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5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5EA4-1179-4368-9BB5-4D527C78B747}" type="datetimeFigureOut">
              <a:rPr lang="ru-RU" smtClean="0"/>
              <a:t>чт 13.06.24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8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11.xml"/><Relationship Id="rId7" Type="http://schemas.openxmlformats.org/officeDocument/2006/relationships/chart" Target="../charts/chart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1.emf"/><Relationship Id="rId7" Type="http://schemas.openxmlformats.org/officeDocument/2006/relationships/chart" Target="../charts/chart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0.png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emf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image" Target="../media/image1.jp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hyperlink" Target="http://www.ksc.uz/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.e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8.emf"/><Relationship Id="rId10" Type="http://schemas.openxmlformats.org/officeDocument/2006/relationships/image" Target="../media/image9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0.png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0.png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emf"/><Relationship Id="rId9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6470785"/>
            <a:ext cx="12192000" cy="45719"/>
          </a:xfrm>
          <a:prstGeom prst="rect">
            <a:avLst/>
          </a:prstGeom>
          <a:solidFill>
            <a:srgbClr val="FA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0460" y="3486740"/>
            <a:ext cx="9144000" cy="69132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  <a:cs typeface="Segoe UI" panose="020B0502040204020203" pitchFamily="34" charset="0"/>
              </a:rPr>
              <a:t>Ваша страховая компания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89" y="802408"/>
            <a:ext cx="1746378" cy="172818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481457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4648316" y="5998300"/>
            <a:ext cx="2895368" cy="85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www.kapitalsugurta.uz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12651336" y="1119638"/>
            <a:ext cx="1219200" cy="1219200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460" y="2698077"/>
            <a:ext cx="9144000" cy="924149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KAPITAL SUG`URTA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76537" y="4723265"/>
            <a:ext cx="6033578" cy="601785"/>
            <a:chOff x="3032993" y="4723265"/>
            <a:chExt cx="6033578" cy="60178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352" y="4723265"/>
              <a:ext cx="291186" cy="60178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993" y="4959778"/>
              <a:ext cx="883958" cy="36527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1084" y="4791631"/>
              <a:ext cx="840135" cy="53341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671" y="4813495"/>
              <a:ext cx="367837" cy="51155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79" y="4785056"/>
              <a:ext cx="675292" cy="53999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463" y="4872038"/>
              <a:ext cx="508108" cy="453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3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6208" y="839716"/>
            <a:ext cx="11409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Выполнение Бизнес-плана по страховым премиям в разрезе регионов по итогам 20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3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г. (млн.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сум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90157797"/>
              </p:ext>
            </p:extLst>
          </p:nvPr>
        </p:nvGraphicFramePr>
        <p:xfrm>
          <a:off x="381003" y="1670713"/>
          <a:ext cx="11409217" cy="518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66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748510154"/>
              </p:ext>
            </p:extLst>
          </p:nvPr>
        </p:nvGraphicFramePr>
        <p:xfrm>
          <a:off x="4312227" y="1819620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выплаты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2022г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– 20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(млн.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,2%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96202" y="1718132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Страховые выплаты,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млн.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970747970"/>
              </p:ext>
            </p:extLst>
          </p:nvPr>
        </p:nvGraphicFramePr>
        <p:xfrm>
          <a:off x="207818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61545" y="4376317"/>
            <a:ext cx="265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191</a:t>
            </a:r>
            <a:r>
              <a:rPr lang="en-US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8% </a:t>
            </a:r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увеличение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95870" y="1506606"/>
            <a:ext cx="5896128" cy="7486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110"/>
            <a:ext cx="6115988" cy="740102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353255" y="1586297"/>
            <a:ext cx="5178116" cy="490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" y="743519"/>
            <a:ext cx="1200515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выплаты </a:t>
            </a:r>
          </a:p>
          <a:p>
            <a:pPr algn="ctr"/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</a:t>
            </a:r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– </a:t>
            </a:r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 в разрезе регионов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74568980"/>
              </p:ext>
            </p:extLst>
          </p:nvPr>
        </p:nvGraphicFramePr>
        <p:xfrm>
          <a:off x="126764" y="2408157"/>
          <a:ext cx="5622526" cy="420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26891421"/>
              </p:ext>
            </p:extLst>
          </p:nvPr>
        </p:nvGraphicFramePr>
        <p:xfrm>
          <a:off x="5830219" y="2430398"/>
          <a:ext cx="3272592" cy="25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Подзаголовок 2"/>
          <p:cNvSpPr txBox="1">
            <a:spLocks/>
          </p:cNvSpPr>
          <p:nvPr/>
        </p:nvSpPr>
        <p:spPr>
          <a:xfrm>
            <a:off x="408178" y="1551766"/>
            <a:ext cx="4583547" cy="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Сравнительный график </a:t>
            </a:r>
            <a:r>
              <a:rPr lang="ru-RU" sz="1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страховым выплатам</a:t>
            </a:r>
            <a:r>
              <a:rPr 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млн. </a:t>
            </a:r>
            <a:r>
              <a:rPr lang="ru-RU" sz="17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сум</a:t>
            </a:r>
            <a:endParaRPr lang="ru-RU" sz="175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65494" y="1673972"/>
            <a:ext cx="4933795" cy="490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865494" y="1636731"/>
            <a:ext cx="4999931" cy="527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Сравнительный график долей 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урегулированных страховых претензий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шт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381766346"/>
              </p:ext>
            </p:extLst>
          </p:nvPr>
        </p:nvGraphicFramePr>
        <p:xfrm>
          <a:off x="8949456" y="3801613"/>
          <a:ext cx="3055693" cy="279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117072" y="2317618"/>
            <a:ext cx="205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кв. 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2022 </a:t>
            </a:r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 </a:t>
            </a:r>
            <a:endParaRPr lang="ru-RU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44100" y="3970730"/>
            <a:ext cx="22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кв. 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</a:t>
            </a:r>
            <a:endParaRPr lang="ru-RU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72347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CorelDRAW" r:id="rId8" imgW="872787" imgH="130205" progId="CorelDraw.Graphic.18">
                  <p:embed/>
                </p:oleObj>
              </mc:Choice>
              <mc:Fallback>
                <p:oleObj name="CorelDRAW" r:id="rId8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5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5068"/>
            <a:ext cx="11572408" cy="692438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24843" y="900792"/>
            <a:ext cx="9800231" cy="5227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4842" y="836564"/>
            <a:ext cx="9508706" cy="670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выплаты в разрезе видов страхования по итогам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(млн.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228705776"/>
              </p:ext>
            </p:extLst>
          </p:nvPr>
        </p:nvGraphicFramePr>
        <p:xfrm>
          <a:off x="719528" y="1593231"/>
          <a:ext cx="10148341" cy="517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69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6538" y="762522"/>
            <a:ext cx="11409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Сравнительный график по выплаченным страховым выплатам в разрезе регионов по итогам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2022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г. –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2023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г. (млн.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сум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69060501"/>
              </p:ext>
            </p:extLst>
          </p:nvPr>
        </p:nvGraphicFramePr>
        <p:xfrm>
          <a:off x="566138" y="1388691"/>
          <a:ext cx="11190015" cy="552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764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0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Инвестиционная деятельность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59" name="Подзаголовок 2"/>
          <p:cNvSpPr txBox="1">
            <a:spLocks/>
          </p:cNvSpPr>
          <p:nvPr/>
        </p:nvSpPr>
        <p:spPr>
          <a:xfrm>
            <a:off x="1728212" y="1879573"/>
            <a:ext cx="318907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Объём инвестиций, млн.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5" y="1944793"/>
            <a:ext cx="732898" cy="541195"/>
          </a:xfrm>
          <a:prstGeom prst="rect">
            <a:avLst/>
          </a:prstGeom>
        </p:spPr>
      </p:pic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1451133482"/>
              </p:ext>
            </p:extLst>
          </p:nvPr>
        </p:nvGraphicFramePr>
        <p:xfrm>
          <a:off x="1724131" y="2728605"/>
          <a:ext cx="3883837" cy="38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272188" y="5099995"/>
            <a:ext cx="2251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Proxima Nova Th" panose="02000506030000020004"/>
              </a:rPr>
              <a:t>145,2 </a:t>
            </a:r>
            <a:r>
              <a:rPr lang="ru-RU" sz="2400" b="1" dirty="0">
                <a:solidFill>
                  <a:srgbClr val="FF0000"/>
                </a:solidFill>
                <a:latin typeface="Proxima Nova Th" panose="02000506030000020004"/>
              </a:rPr>
              <a:t>увеличение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6343650" y="2199785"/>
            <a:ext cx="6926" cy="4291318"/>
          </a:xfrm>
          <a:prstGeom prst="line">
            <a:avLst/>
          </a:prstGeom>
          <a:ln w="222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дзаголовок 2"/>
          <p:cNvSpPr txBox="1">
            <a:spLocks/>
          </p:cNvSpPr>
          <p:nvPr/>
        </p:nvSpPr>
        <p:spPr>
          <a:xfrm>
            <a:off x="7776942" y="1886834"/>
            <a:ext cx="3687698" cy="657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Динамика изменения депозитов, млн.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093800591"/>
              </p:ext>
            </p:extLst>
          </p:nvPr>
        </p:nvGraphicFramePr>
        <p:xfrm>
          <a:off x="7334523" y="2810161"/>
          <a:ext cx="4130117" cy="38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8" y="2011925"/>
            <a:ext cx="732898" cy="54119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CorelDRAW" r:id="rId7" imgW="872787" imgH="130205" progId="CorelDraw.Graphic.18">
                  <p:embed/>
                </p:oleObj>
              </mc:Choice>
              <mc:Fallback>
                <p:oleObj name="CorelDRAW" r:id="rId7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49452" y="4952102"/>
            <a:ext cx="21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roxima Nova Th" panose="02000506030000020004"/>
              </a:rPr>
              <a:t>152,5% </a:t>
            </a:r>
            <a:r>
              <a:rPr lang="ru-RU" b="1" dirty="0">
                <a:solidFill>
                  <a:srgbClr val="FF0000"/>
                </a:solidFill>
                <a:latin typeface="Proxima Nova Th" panose="02000506030000020004"/>
              </a:rPr>
              <a:t>увеличение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5462" y="1068734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Инвестиционная деятельность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84763" y="1611252"/>
            <a:ext cx="6504515" cy="50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Виды инвестиций за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, млн.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2324584910"/>
              </p:ext>
            </p:extLst>
          </p:nvPr>
        </p:nvGraphicFramePr>
        <p:xfrm>
          <a:off x="1662380" y="2374900"/>
          <a:ext cx="9940008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8" y="1400958"/>
            <a:ext cx="959951" cy="7703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CorelDRAW" r:id="rId6" imgW="872787" imgH="130205" progId="CorelDraw.Graphic.18">
                  <p:embed/>
                </p:oleObj>
              </mc:Choice>
              <mc:Fallback>
                <p:oleObj name="CorelDRAW" r:id="rId6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1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161760495"/>
              </p:ext>
            </p:extLst>
          </p:nvPr>
        </p:nvGraphicFramePr>
        <p:xfrm>
          <a:off x="218209" y="1606609"/>
          <a:ext cx="11886275" cy="501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Финансовые показатели по итогам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(млн.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9C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9CF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,2%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1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Рисунок 3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316"/>
            <a:ext cx="7083853" cy="558136"/>
          </a:xfrm>
          <a:prstGeom prst="rect">
            <a:avLst/>
          </a:prstGeom>
        </p:spPr>
      </p:pic>
      <p:sp>
        <p:nvSpPr>
          <p:cNvPr id="358" name="Скругленный прямоугольник 357"/>
          <p:cNvSpPr/>
          <p:nvPr/>
        </p:nvSpPr>
        <p:spPr>
          <a:xfrm>
            <a:off x="305646" y="876018"/>
            <a:ext cx="6859733" cy="373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8628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87506" y="902269"/>
            <a:ext cx="7823848" cy="344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F9B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ФИНАНСОВЫЕ ПОКАЗАТЕЛИ ПО ИТОГАМ </a:t>
            </a:r>
            <a:r>
              <a:rPr lang="ru-RU" sz="1800" b="1" dirty="0" smtClean="0">
                <a:solidFill>
                  <a:srgbClr val="F9B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2023года</a:t>
            </a:r>
            <a:endParaRPr lang="ru-RU" sz="1800" b="1" dirty="0">
              <a:solidFill>
                <a:srgbClr val="F9B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97234" y="1743429"/>
            <a:ext cx="3824832" cy="24912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303342" y="1745280"/>
            <a:ext cx="1296144" cy="2458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5807369" y="1749024"/>
            <a:ext cx="1296144" cy="24622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5885" y="1276091"/>
            <a:ext cx="4734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ОТЧЁТ О ПРИБЫЛЯХ И УБЫТКАХ (млн. </a:t>
            </a:r>
            <a:r>
              <a:rPr lang="ru-RU" sz="1600" b="1" dirty="0" err="1">
                <a:solidFill>
                  <a:prstClr val="black"/>
                </a:solidFill>
              </a:rPr>
              <a:t>сум</a:t>
            </a:r>
            <a:r>
              <a:rPr lang="ru-RU" sz="1600" b="1" dirty="0">
                <a:solidFill>
                  <a:prstClr val="black"/>
                </a:solidFill>
              </a:rPr>
              <a:t>.)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64255" y="1777109"/>
            <a:ext cx="129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1973" y="1693296"/>
            <a:ext cx="26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Показатели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64255" y="2079076"/>
            <a:ext cx="3469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Доходы от оказания страховых услуг</a:t>
            </a:r>
            <a:r>
              <a:rPr lang="en-US" sz="1600" dirty="0">
                <a:solidFill>
                  <a:prstClr val="black"/>
                </a:solidFill>
              </a:rPr>
              <a:t>	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14790" y="2389685"/>
            <a:ext cx="28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 Начисленные страховые премии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35572" y="2633531"/>
            <a:ext cx="409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Страховые премии переданные в перестрахование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56030" y="2901791"/>
            <a:ext cx="4177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Страховые премии принятые в перестрахование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93403" y="3196708"/>
            <a:ext cx="4146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Прирост суммы страховых резервов 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13846" y="3451785"/>
            <a:ext cx="356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Доходы от оказания услуг посредника</a:t>
            </a: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64255" y="3732254"/>
            <a:ext cx="458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Доходы от возмещения доли убытков по перестрахованию</a:t>
            </a: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35572" y="4454331"/>
            <a:ext cx="3897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Чистая выручка по реализации страховых услуг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14790" y="4748061"/>
            <a:ext cx="3896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Себестоимость оказанных страховых услуг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25633" y="4996391"/>
            <a:ext cx="389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Валовая прибыль (убыток) от реализации страховых услуг </a:t>
            </a: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25633" y="5501176"/>
            <a:ext cx="317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Расходы периода, всего: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25633" y="5717200"/>
            <a:ext cx="126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в том числе</a:t>
            </a:r>
            <a:r>
              <a:rPr lang="en-US" sz="1400" dirty="0">
                <a:solidFill>
                  <a:prstClr val="black"/>
                </a:solidFill>
              </a:rPr>
              <a:t>:	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5572" y="5967076"/>
            <a:ext cx="388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Расходы по реализации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5633" y="6192856"/>
            <a:ext cx="310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Административные расходы</a:t>
            </a: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25632" y="6472274"/>
            <a:ext cx="420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Прочие операционные расходы</a:t>
            </a: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441088" y="1684752"/>
            <a:ext cx="1138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Доходы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28565" y="1674985"/>
            <a:ext cx="119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Расходы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9091247" y="2319008"/>
            <a:ext cx="912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064464" y="1986560"/>
            <a:ext cx="108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318599" y="2348852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370105" y="1596931"/>
            <a:ext cx="3775921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449055" y="2607913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130675" y="3439493"/>
            <a:ext cx="115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663527" y="3933194"/>
            <a:ext cx="129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0,0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9143384" y="3917920"/>
            <a:ext cx="1166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618316" y="4459676"/>
            <a:ext cx="1291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217 691,57</a:t>
            </a:r>
            <a:endParaRPr lang="ru-RU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9180210" y="4433282"/>
            <a:ext cx="114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617522" y="4746333"/>
            <a:ext cx="117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075077" y="4749392"/>
            <a:ext cx="124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176 485,45</a:t>
            </a:r>
            <a:endParaRPr lang="en-US" sz="1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7630687" y="5122066"/>
            <a:ext cx="128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41 206,12</a:t>
            </a:r>
            <a:endParaRPr lang="ru-RU" sz="1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9155837" y="5117748"/>
            <a:ext cx="1265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628580" y="6220324"/>
            <a:ext cx="1111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9084603" y="6209933"/>
            <a:ext cx="108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32 613,15</a:t>
            </a:r>
            <a:endParaRPr lang="ru-RU" sz="1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7628578" y="6456330"/>
            <a:ext cx="1201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628576" y="5977878"/>
            <a:ext cx="1058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9103781" y="5983518"/>
            <a:ext cx="1003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400" dirty="0"/>
              <a:t>408</a:t>
            </a:r>
            <a:r>
              <a:rPr lang="en-US" sz="1400" dirty="0"/>
              <a:t>,</a:t>
            </a:r>
            <a:r>
              <a:rPr lang="uz-Cyrl-UZ" sz="1400" dirty="0"/>
              <a:t>36</a:t>
            </a:r>
            <a:endParaRPr lang="ru-RU" sz="1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9089656" y="6456330"/>
            <a:ext cx="109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20 374,71</a:t>
            </a:r>
            <a:endParaRPr lang="ru-RU" sz="1400" dirty="0"/>
          </a:p>
        </p:txBody>
      </p:sp>
      <p:sp>
        <p:nvSpPr>
          <p:cNvPr id="169" name="TextBox 168"/>
          <p:cNvSpPr txBox="1"/>
          <p:nvPr/>
        </p:nvSpPr>
        <p:spPr>
          <a:xfrm>
            <a:off x="7647287" y="2875085"/>
            <a:ext cx="1093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83 165,68</a:t>
            </a:r>
            <a:endParaRPr lang="ru-RU" sz="1400" dirty="0"/>
          </a:p>
        </p:txBody>
      </p:sp>
      <p:sp>
        <p:nvSpPr>
          <p:cNvPr id="170" name="TextBox 169"/>
          <p:cNvSpPr txBox="1"/>
          <p:nvPr/>
        </p:nvSpPr>
        <p:spPr>
          <a:xfrm>
            <a:off x="9084603" y="2865662"/>
            <a:ext cx="127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147769" y="3190200"/>
            <a:ext cx="10519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z-Cyrl-UZ" sz="1400" dirty="0">
                <a:solidFill>
                  <a:srgbClr val="FF0000"/>
                </a:solidFill>
              </a:rPr>
              <a:t>16 385,71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585422" y="3426011"/>
            <a:ext cx="862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1 068,62</a:t>
            </a:r>
            <a:endParaRPr lang="ru-RU" sz="1400" dirty="0"/>
          </a:p>
        </p:txBody>
      </p:sp>
      <p:sp>
        <p:nvSpPr>
          <p:cNvPr id="176" name="TextBox 175"/>
          <p:cNvSpPr txBox="1"/>
          <p:nvPr/>
        </p:nvSpPr>
        <p:spPr>
          <a:xfrm>
            <a:off x="7618188" y="5501176"/>
            <a:ext cx="780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93494" y="5510400"/>
            <a:ext cx="121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53 194,22</a:t>
            </a:r>
            <a:endParaRPr lang="ru-RU" sz="1400" dirty="0"/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363613" y="3483920"/>
            <a:ext cx="3791018" cy="9671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кругленный прямоугольник 73"/>
          <p:cNvSpPr/>
          <p:nvPr/>
        </p:nvSpPr>
        <p:spPr>
          <a:xfrm>
            <a:off x="4397187" y="1347687"/>
            <a:ext cx="2791395" cy="231671"/>
          </a:xfrm>
          <a:prstGeom prst="roundRect">
            <a:avLst/>
          </a:prstGeom>
          <a:solidFill>
            <a:srgbClr val="F9CF4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07977" y="1280443"/>
            <a:ext cx="186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</a:rPr>
              <a:t>3</a:t>
            </a:r>
            <a:r>
              <a:rPr lang="en-US" sz="1600" b="1" dirty="0" smtClean="0">
                <a:solidFill>
                  <a:prstClr val="black"/>
                </a:solidFill>
              </a:rPr>
              <a:t>1</a:t>
            </a:r>
            <a:r>
              <a:rPr lang="ru-RU" sz="1600" b="1" dirty="0" smtClean="0">
                <a:solidFill>
                  <a:prstClr val="black"/>
                </a:solidFill>
              </a:rPr>
              <a:t>.12.2022 </a:t>
            </a:r>
            <a:r>
              <a:rPr lang="ru-RU" sz="1600" b="1" dirty="0">
                <a:solidFill>
                  <a:prstClr val="black"/>
                </a:solidFill>
              </a:rPr>
              <a:t>года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396674" y="1318142"/>
            <a:ext cx="2812694" cy="231216"/>
          </a:xfrm>
          <a:prstGeom prst="roundRect">
            <a:avLst/>
          </a:prstGeom>
          <a:solidFill>
            <a:srgbClr val="F9CF4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83739" y="1261211"/>
            <a:ext cx="1824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на </a:t>
            </a:r>
            <a:r>
              <a:rPr lang="en-US" sz="1600" b="1" dirty="0">
                <a:solidFill>
                  <a:prstClr val="black"/>
                </a:solidFill>
              </a:rPr>
              <a:t>31</a:t>
            </a:r>
            <a:r>
              <a:rPr lang="ru-RU" sz="1600" b="1" dirty="0">
                <a:solidFill>
                  <a:prstClr val="black"/>
                </a:solidFill>
              </a:rPr>
              <a:t>.</a:t>
            </a:r>
            <a:r>
              <a:rPr lang="en-US" sz="1600" b="1" dirty="0">
                <a:solidFill>
                  <a:prstClr val="black"/>
                </a:solidFill>
              </a:rPr>
              <a:t>12</a:t>
            </a:r>
            <a:r>
              <a:rPr lang="ru-RU" sz="1600" b="1" dirty="0" smtClean="0">
                <a:solidFill>
                  <a:prstClr val="black"/>
                </a:solidFill>
              </a:rPr>
              <a:t>.2023 </a:t>
            </a:r>
            <a:r>
              <a:rPr lang="ru-RU" sz="1600" b="1" dirty="0">
                <a:solidFill>
                  <a:prstClr val="black"/>
                </a:solidFill>
              </a:rPr>
              <a:t>года 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407469" y="1722111"/>
            <a:ext cx="1296144" cy="2458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957386" y="1709573"/>
            <a:ext cx="1296144" cy="24622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60812" y="1680923"/>
            <a:ext cx="1138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Доходы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27530" y="1651780"/>
            <a:ext cx="119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Расходы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397187" y="2074916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</a:t>
            </a:r>
            <a:r>
              <a:rPr lang="uz-Cyrl-UZ" sz="1400" dirty="0"/>
              <a:t>115</a:t>
            </a:r>
            <a:r>
              <a:rPr lang="en-US" sz="1400" dirty="0"/>
              <a:t> </a:t>
            </a:r>
            <a:r>
              <a:rPr lang="uz-Cyrl-UZ" sz="1400" dirty="0"/>
              <a:t>927</a:t>
            </a:r>
            <a:r>
              <a:rPr lang="en-US" sz="1400" dirty="0"/>
              <a:t>,</a:t>
            </a:r>
            <a:r>
              <a:rPr lang="uz-Cyrl-UZ" sz="1400" dirty="0"/>
              <a:t>04</a:t>
            </a:r>
            <a:endParaRPr lang="ru-RU" sz="1400" dirty="0"/>
          </a:p>
        </p:txBody>
      </p:sp>
      <p:sp>
        <p:nvSpPr>
          <p:cNvPr id="229" name="TextBox 228"/>
          <p:cNvSpPr txBox="1"/>
          <p:nvPr/>
        </p:nvSpPr>
        <p:spPr>
          <a:xfrm>
            <a:off x="5960077" y="2069285"/>
            <a:ext cx="108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4405054" y="2334043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400" dirty="0"/>
              <a:t>132 231</a:t>
            </a:r>
            <a:r>
              <a:rPr lang="en-US" sz="1400" dirty="0"/>
              <a:t>,</a:t>
            </a:r>
            <a:r>
              <a:rPr lang="uz-Cyrl-UZ" sz="1400" dirty="0"/>
              <a:t>05</a:t>
            </a:r>
            <a:endParaRPr lang="ru-RU" sz="1400" dirty="0"/>
          </a:p>
        </p:txBody>
      </p:sp>
      <p:sp>
        <p:nvSpPr>
          <p:cNvPr id="232" name="TextBox 231"/>
          <p:cNvSpPr txBox="1"/>
          <p:nvPr/>
        </p:nvSpPr>
        <p:spPr>
          <a:xfrm>
            <a:off x="5961651" y="2325754"/>
            <a:ext cx="108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7639804" y="2575681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5873660" y="2602478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17 846,76</a:t>
            </a:r>
            <a:endParaRPr lang="ru-RU" sz="1400" dirty="0"/>
          </a:p>
        </p:txBody>
      </p:sp>
      <p:sp>
        <p:nvSpPr>
          <p:cNvPr id="235" name="TextBox 234"/>
          <p:cNvSpPr txBox="1"/>
          <p:nvPr/>
        </p:nvSpPr>
        <p:spPr>
          <a:xfrm>
            <a:off x="4455376" y="2901645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17 928,46</a:t>
            </a:r>
            <a:endParaRPr lang="ru-RU" sz="1400" dirty="0"/>
          </a:p>
        </p:txBody>
      </p:sp>
      <p:sp>
        <p:nvSpPr>
          <p:cNvPr id="236" name="TextBox 235"/>
          <p:cNvSpPr txBox="1"/>
          <p:nvPr/>
        </p:nvSpPr>
        <p:spPr>
          <a:xfrm>
            <a:off x="5958551" y="2890590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952376" y="3163508"/>
            <a:ext cx="12160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22 551,99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4441583" y="3419124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400" dirty="0"/>
              <a:t>309</a:t>
            </a:r>
            <a:r>
              <a:rPr lang="en-US" sz="1400" dirty="0"/>
              <a:t>,</a:t>
            </a:r>
            <a:r>
              <a:rPr lang="ru-RU" sz="1400" dirty="0"/>
              <a:t>18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5961390" y="3453281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483776" y="3933194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0,0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5939391" y="3912289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462302" y="4449601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400" dirty="0"/>
              <a:t>133</a:t>
            </a:r>
            <a:r>
              <a:rPr lang="en-US" sz="1400" dirty="0"/>
              <a:t> </a:t>
            </a:r>
            <a:r>
              <a:rPr lang="ru-RU" sz="1400" dirty="0"/>
              <a:t>036</a:t>
            </a:r>
            <a:r>
              <a:rPr lang="en-US" sz="1400" dirty="0"/>
              <a:t>,</a:t>
            </a:r>
            <a:r>
              <a:rPr lang="uz-Cyrl-UZ" sz="1400" dirty="0"/>
              <a:t>11</a:t>
            </a:r>
            <a:endParaRPr lang="ru-RU" sz="1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5954464" y="4454290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69228" y="4737084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961390" y="4741773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400" dirty="0"/>
              <a:t>95</a:t>
            </a:r>
            <a:r>
              <a:rPr lang="en-US" sz="1400" dirty="0"/>
              <a:t> </a:t>
            </a:r>
            <a:r>
              <a:rPr lang="uz-Cyrl-UZ" sz="1400" dirty="0"/>
              <a:t>992</a:t>
            </a:r>
            <a:r>
              <a:rPr lang="en-US" sz="1400" dirty="0"/>
              <a:t>,</a:t>
            </a:r>
            <a:r>
              <a:rPr lang="uz-Cyrl-UZ" sz="1400" dirty="0"/>
              <a:t>16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4486545" y="5097304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37 043,96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978707" y="5101993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4472689" y="5488697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964851" y="5493386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46 918,65</a:t>
            </a:r>
            <a:endParaRPr lang="ru-RU" sz="1400" dirty="0"/>
          </a:p>
        </p:txBody>
      </p:sp>
      <p:sp>
        <p:nvSpPr>
          <p:cNvPr id="256" name="TextBox 255"/>
          <p:cNvSpPr txBox="1"/>
          <p:nvPr/>
        </p:nvSpPr>
        <p:spPr>
          <a:xfrm>
            <a:off x="4479615" y="5963218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5982168" y="5967907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400" dirty="0"/>
              <a:t>408</a:t>
            </a:r>
            <a:r>
              <a:rPr lang="en-US" sz="1400" dirty="0"/>
              <a:t>,</a:t>
            </a:r>
            <a:r>
              <a:rPr lang="uz-Cyrl-UZ" sz="1400" dirty="0"/>
              <a:t>36</a:t>
            </a:r>
            <a:endParaRPr lang="ru-RU" sz="1400" dirty="0"/>
          </a:p>
        </p:txBody>
      </p:sp>
      <p:sp>
        <p:nvSpPr>
          <p:cNvPr id="258" name="TextBox 257"/>
          <p:cNvSpPr txBox="1"/>
          <p:nvPr/>
        </p:nvSpPr>
        <p:spPr>
          <a:xfrm>
            <a:off x="4476150" y="6198746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5978703" y="6203435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30 185,54</a:t>
            </a:r>
            <a:endParaRPr lang="ru-RU" sz="1400" dirty="0"/>
          </a:p>
        </p:txBody>
      </p:sp>
      <p:sp>
        <p:nvSpPr>
          <p:cNvPr id="260" name="TextBox 259"/>
          <p:cNvSpPr txBox="1"/>
          <p:nvPr/>
        </p:nvSpPr>
        <p:spPr>
          <a:xfrm>
            <a:off x="4472685" y="6461117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5975238" y="6465806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16 324,75</a:t>
            </a:r>
          </a:p>
        </p:txBody>
      </p:sp>
      <p:sp>
        <p:nvSpPr>
          <p:cNvPr id="269" name="Скругленный прямоугольник 268"/>
          <p:cNvSpPr/>
          <p:nvPr/>
        </p:nvSpPr>
        <p:spPr>
          <a:xfrm>
            <a:off x="10355788" y="1337321"/>
            <a:ext cx="1563637" cy="618474"/>
          </a:xfrm>
          <a:prstGeom prst="roundRect">
            <a:avLst/>
          </a:prstGeom>
          <a:solidFill>
            <a:srgbClr val="F9CF4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10568618" y="1341337"/>
            <a:ext cx="123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Изменение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(млн. </a:t>
            </a:r>
            <a:r>
              <a:rPr lang="ru-RU" sz="1600" b="1" dirty="0" err="1">
                <a:solidFill>
                  <a:prstClr val="black"/>
                </a:solidFill>
              </a:rPr>
              <a:t>сум</a:t>
            </a:r>
            <a:r>
              <a:rPr lang="ru-RU" sz="1600" b="1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273" name="Прямая соединительная линия 272"/>
          <p:cNvCxnSpPr/>
          <p:nvPr/>
        </p:nvCxnSpPr>
        <p:spPr>
          <a:xfrm>
            <a:off x="4481638" y="2350564"/>
            <a:ext cx="2645085" cy="5063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 flipV="1">
            <a:off x="7539696" y="2329669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 flipV="1">
            <a:off x="10482323" y="2332511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>
            <a:off x="330038" y="2627700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 flipV="1">
            <a:off x="4479270" y="2606517"/>
            <a:ext cx="2639370" cy="1625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7577223" y="2571387"/>
            <a:ext cx="2538781" cy="343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flipV="1">
            <a:off x="10482323" y="2575555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>
            <a:off x="305097" y="2903878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 flipV="1">
            <a:off x="4503176" y="2886665"/>
            <a:ext cx="2641248" cy="1771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 flipV="1">
            <a:off x="7595328" y="2866518"/>
            <a:ext cx="2502569" cy="11337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/>
          <p:nvPr/>
        </p:nvCxnSpPr>
        <p:spPr>
          <a:xfrm flipV="1">
            <a:off x="10491452" y="2869341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/>
          <p:cNvCxnSpPr/>
          <p:nvPr/>
        </p:nvCxnSpPr>
        <p:spPr>
          <a:xfrm>
            <a:off x="330037" y="320052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я соединительная линия 288"/>
          <p:cNvCxnSpPr/>
          <p:nvPr/>
        </p:nvCxnSpPr>
        <p:spPr>
          <a:xfrm flipV="1">
            <a:off x="4499081" y="3182684"/>
            <a:ext cx="2689501" cy="2673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/>
          <p:cNvCxnSpPr/>
          <p:nvPr/>
        </p:nvCxnSpPr>
        <p:spPr>
          <a:xfrm flipV="1">
            <a:off x="7613787" y="3179253"/>
            <a:ext cx="2586947" cy="889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/>
          <p:cNvCxnSpPr>
            <a:endCxn id="344" idx="3"/>
          </p:cNvCxnSpPr>
          <p:nvPr/>
        </p:nvCxnSpPr>
        <p:spPr>
          <a:xfrm flipV="1">
            <a:off x="10467235" y="3111835"/>
            <a:ext cx="1510213" cy="1861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/>
          <p:cNvCxnSpPr/>
          <p:nvPr/>
        </p:nvCxnSpPr>
        <p:spPr>
          <a:xfrm>
            <a:off x="348812" y="3729706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/>
          <p:nvPr/>
        </p:nvCxnSpPr>
        <p:spPr>
          <a:xfrm>
            <a:off x="4524926" y="3721956"/>
            <a:ext cx="2612195" cy="449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/>
          <p:cNvCxnSpPr/>
          <p:nvPr/>
        </p:nvCxnSpPr>
        <p:spPr>
          <a:xfrm flipV="1">
            <a:off x="7639804" y="3728214"/>
            <a:ext cx="2530478" cy="32844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я соединительная линия 294"/>
          <p:cNvCxnSpPr/>
          <p:nvPr/>
        </p:nvCxnSpPr>
        <p:spPr>
          <a:xfrm flipV="1">
            <a:off x="10499468" y="3726447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>
            <a:off x="310979" y="449390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>
            <a:off x="4577129" y="4210432"/>
            <a:ext cx="2589237" cy="89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/>
          <p:nvPr/>
        </p:nvCxnSpPr>
        <p:spPr>
          <a:xfrm>
            <a:off x="7624117" y="4193554"/>
            <a:ext cx="2532927" cy="620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/>
          <p:cNvCxnSpPr/>
          <p:nvPr/>
        </p:nvCxnSpPr>
        <p:spPr>
          <a:xfrm flipV="1">
            <a:off x="10508259" y="4192034"/>
            <a:ext cx="1428325" cy="342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/>
          <p:nvPr/>
        </p:nvCxnSpPr>
        <p:spPr>
          <a:xfrm>
            <a:off x="4542784" y="3485916"/>
            <a:ext cx="2540747" cy="9981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/>
          <p:cNvCxnSpPr/>
          <p:nvPr/>
        </p:nvCxnSpPr>
        <p:spPr>
          <a:xfrm flipV="1">
            <a:off x="7594737" y="3448066"/>
            <a:ext cx="2605997" cy="5709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/>
          <p:nvPr/>
        </p:nvCxnSpPr>
        <p:spPr>
          <a:xfrm flipV="1">
            <a:off x="10505604" y="3467975"/>
            <a:ext cx="1465707" cy="2682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я соединительная линия 307"/>
          <p:cNvCxnSpPr/>
          <p:nvPr/>
        </p:nvCxnSpPr>
        <p:spPr>
          <a:xfrm>
            <a:off x="317304" y="5028708"/>
            <a:ext cx="3791018" cy="9671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/>
          <p:cNvCxnSpPr/>
          <p:nvPr/>
        </p:nvCxnSpPr>
        <p:spPr>
          <a:xfrm>
            <a:off x="4524775" y="5011941"/>
            <a:ext cx="2558756" cy="6436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/>
          <p:cNvCxnSpPr/>
          <p:nvPr/>
        </p:nvCxnSpPr>
        <p:spPr>
          <a:xfrm>
            <a:off x="7639804" y="5029374"/>
            <a:ext cx="2491688" cy="10379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/>
          <p:nvPr/>
        </p:nvCxnSpPr>
        <p:spPr>
          <a:xfrm flipV="1">
            <a:off x="10429135" y="5020109"/>
            <a:ext cx="1465707" cy="2682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/>
          <p:cNvCxnSpPr/>
          <p:nvPr/>
        </p:nvCxnSpPr>
        <p:spPr>
          <a:xfrm>
            <a:off x="318599" y="476822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/>
          <p:nvPr/>
        </p:nvCxnSpPr>
        <p:spPr>
          <a:xfrm flipV="1">
            <a:off x="4548031" y="4746333"/>
            <a:ext cx="2535822" cy="14222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/>
          <p:nvPr/>
        </p:nvCxnSpPr>
        <p:spPr>
          <a:xfrm flipV="1">
            <a:off x="7621959" y="4733135"/>
            <a:ext cx="2509533" cy="1996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/>
          <p:cNvCxnSpPr/>
          <p:nvPr/>
        </p:nvCxnSpPr>
        <p:spPr>
          <a:xfrm flipV="1">
            <a:off x="10499468" y="4734620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/>
          <p:cNvCxnSpPr/>
          <p:nvPr/>
        </p:nvCxnSpPr>
        <p:spPr>
          <a:xfrm>
            <a:off x="310583" y="5500220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Прямая соединительная линия 316"/>
          <p:cNvCxnSpPr/>
          <p:nvPr/>
        </p:nvCxnSpPr>
        <p:spPr>
          <a:xfrm>
            <a:off x="4540015" y="5492550"/>
            <a:ext cx="2586708" cy="836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/>
          <p:cNvCxnSpPr/>
          <p:nvPr/>
        </p:nvCxnSpPr>
        <p:spPr>
          <a:xfrm flipV="1">
            <a:off x="7526835" y="5481858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Прямая соединительная линия 318"/>
          <p:cNvCxnSpPr/>
          <p:nvPr/>
        </p:nvCxnSpPr>
        <p:spPr>
          <a:xfrm flipV="1">
            <a:off x="10491452" y="5466615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я соединительная линия 319"/>
          <p:cNvCxnSpPr/>
          <p:nvPr/>
        </p:nvCxnSpPr>
        <p:spPr>
          <a:xfrm>
            <a:off x="305097" y="5797604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я соединительная линия 320"/>
          <p:cNvCxnSpPr/>
          <p:nvPr/>
        </p:nvCxnSpPr>
        <p:spPr>
          <a:xfrm flipV="1">
            <a:off x="4534529" y="5787118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я соединительная линия 321"/>
          <p:cNvCxnSpPr/>
          <p:nvPr/>
        </p:nvCxnSpPr>
        <p:spPr>
          <a:xfrm flipV="1">
            <a:off x="7521349" y="5761828"/>
            <a:ext cx="2635695" cy="2023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я соединительная линия 322"/>
          <p:cNvCxnSpPr/>
          <p:nvPr/>
        </p:nvCxnSpPr>
        <p:spPr>
          <a:xfrm flipV="1">
            <a:off x="10485966" y="5763999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я соединительная линия 323"/>
          <p:cNvCxnSpPr/>
          <p:nvPr/>
        </p:nvCxnSpPr>
        <p:spPr>
          <a:xfrm>
            <a:off x="320040" y="601079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Прямая соединительная линия 324"/>
          <p:cNvCxnSpPr/>
          <p:nvPr/>
        </p:nvCxnSpPr>
        <p:spPr>
          <a:xfrm>
            <a:off x="4549472" y="6003127"/>
            <a:ext cx="2594952" cy="5497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единительная линия 325"/>
          <p:cNvCxnSpPr/>
          <p:nvPr/>
        </p:nvCxnSpPr>
        <p:spPr>
          <a:xfrm flipV="1">
            <a:off x="7536292" y="5981333"/>
            <a:ext cx="2630596" cy="13917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/>
          <p:nvPr/>
        </p:nvCxnSpPr>
        <p:spPr>
          <a:xfrm flipV="1">
            <a:off x="10500909" y="5977190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/>
          <p:cNvCxnSpPr/>
          <p:nvPr/>
        </p:nvCxnSpPr>
        <p:spPr>
          <a:xfrm>
            <a:off x="320040" y="6248920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/>
          <p:cNvCxnSpPr/>
          <p:nvPr/>
        </p:nvCxnSpPr>
        <p:spPr>
          <a:xfrm>
            <a:off x="4549472" y="6241251"/>
            <a:ext cx="2614982" cy="15406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/>
          <p:cNvCxnSpPr/>
          <p:nvPr/>
        </p:nvCxnSpPr>
        <p:spPr>
          <a:xfrm flipV="1">
            <a:off x="7536292" y="6209933"/>
            <a:ext cx="2602405" cy="23442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/>
          <p:cNvCxnSpPr/>
          <p:nvPr/>
        </p:nvCxnSpPr>
        <p:spPr>
          <a:xfrm flipV="1">
            <a:off x="10500909" y="6215315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Прямая соединительная линия 331"/>
          <p:cNvCxnSpPr/>
          <p:nvPr/>
        </p:nvCxnSpPr>
        <p:spPr>
          <a:xfrm>
            <a:off x="320040" y="6477520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Прямая соединительная линия 332"/>
          <p:cNvCxnSpPr/>
          <p:nvPr/>
        </p:nvCxnSpPr>
        <p:spPr>
          <a:xfrm>
            <a:off x="4549472" y="6469852"/>
            <a:ext cx="2614982" cy="7307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я соединительная линия 333"/>
          <p:cNvCxnSpPr/>
          <p:nvPr/>
        </p:nvCxnSpPr>
        <p:spPr>
          <a:xfrm>
            <a:off x="7536292" y="6461975"/>
            <a:ext cx="2570843" cy="787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Прямая соединительная линия 334"/>
          <p:cNvCxnSpPr/>
          <p:nvPr/>
        </p:nvCxnSpPr>
        <p:spPr>
          <a:xfrm flipV="1">
            <a:off x="10500909" y="6443915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Прямая соединительная линия 335"/>
          <p:cNvCxnSpPr/>
          <p:nvPr/>
        </p:nvCxnSpPr>
        <p:spPr>
          <a:xfrm>
            <a:off x="339090" y="673469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Прямая соединительная линия 336"/>
          <p:cNvCxnSpPr/>
          <p:nvPr/>
        </p:nvCxnSpPr>
        <p:spPr>
          <a:xfrm>
            <a:off x="4568522" y="6727025"/>
            <a:ext cx="2568599" cy="5196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Прямая соединительная линия 337"/>
          <p:cNvCxnSpPr/>
          <p:nvPr/>
        </p:nvCxnSpPr>
        <p:spPr>
          <a:xfrm>
            <a:off x="7555342" y="6719149"/>
            <a:ext cx="2611546" cy="15546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Прямая соединительная линия 338"/>
          <p:cNvCxnSpPr/>
          <p:nvPr/>
        </p:nvCxnSpPr>
        <p:spPr>
          <a:xfrm flipV="1">
            <a:off x="10519959" y="6701090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/>
          <p:cNvSpPr txBox="1"/>
          <p:nvPr/>
        </p:nvSpPr>
        <p:spPr>
          <a:xfrm>
            <a:off x="10670839" y="2070653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71 608,20</a:t>
            </a:r>
            <a:endParaRPr lang="ru-RU" sz="1400" dirty="0"/>
          </a:p>
        </p:txBody>
      </p:sp>
      <p:sp>
        <p:nvSpPr>
          <p:cNvPr id="342" name="TextBox 341"/>
          <p:cNvSpPr txBox="1"/>
          <p:nvPr/>
        </p:nvSpPr>
        <p:spPr>
          <a:xfrm>
            <a:off x="10717644" y="2344364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112 562,61</a:t>
            </a:r>
            <a:endParaRPr lang="ru-RU" sz="1400" dirty="0"/>
          </a:p>
        </p:txBody>
      </p:sp>
      <p:sp>
        <p:nvSpPr>
          <p:cNvPr id="343" name="TextBox 342"/>
          <p:cNvSpPr txBox="1"/>
          <p:nvPr/>
        </p:nvSpPr>
        <p:spPr>
          <a:xfrm>
            <a:off x="10717644" y="2584917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59 849,34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10735722" y="2850225"/>
            <a:ext cx="124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65 237,23</a:t>
            </a: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10694401" y="3146469"/>
            <a:ext cx="1293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-6 166,28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10694401" y="3463011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759,44</a:t>
            </a:r>
            <a:endParaRPr lang="ru-RU" sz="1400" dirty="0"/>
          </a:p>
        </p:txBody>
      </p:sp>
      <p:sp>
        <p:nvSpPr>
          <p:cNvPr id="347" name="TextBox 346"/>
          <p:cNvSpPr txBox="1"/>
          <p:nvPr/>
        </p:nvSpPr>
        <p:spPr>
          <a:xfrm>
            <a:off x="10683268" y="3928285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0,0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10698352" y="4452777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84 655,46</a:t>
            </a:r>
            <a:endParaRPr lang="ru-RU" sz="1400" dirty="0"/>
          </a:p>
        </p:txBody>
      </p:sp>
      <p:sp>
        <p:nvSpPr>
          <p:cNvPr id="349" name="TextBox 348"/>
          <p:cNvSpPr txBox="1"/>
          <p:nvPr/>
        </p:nvSpPr>
        <p:spPr>
          <a:xfrm>
            <a:off x="10708312" y="4728158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80 493,29</a:t>
            </a:r>
            <a:endParaRPr lang="ru-RU" sz="1400" dirty="0"/>
          </a:p>
        </p:txBody>
      </p:sp>
      <p:sp>
        <p:nvSpPr>
          <p:cNvPr id="350" name="TextBox 349"/>
          <p:cNvSpPr txBox="1"/>
          <p:nvPr/>
        </p:nvSpPr>
        <p:spPr>
          <a:xfrm>
            <a:off x="10652742" y="5099423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4 162,16</a:t>
            </a:r>
            <a:endParaRPr lang="ru-RU" sz="1400" dirty="0"/>
          </a:p>
        </p:txBody>
      </p:sp>
      <p:sp>
        <p:nvSpPr>
          <p:cNvPr id="351" name="TextBox 350"/>
          <p:cNvSpPr txBox="1"/>
          <p:nvPr/>
        </p:nvSpPr>
        <p:spPr>
          <a:xfrm>
            <a:off x="10694401" y="5470520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6 275,58</a:t>
            </a:r>
            <a:endParaRPr lang="ru-RU" sz="1400" dirty="0"/>
          </a:p>
        </p:txBody>
      </p:sp>
      <p:sp>
        <p:nvSpPr>
          <p:cNvPr id="352" name="TextBox 351"/>
          <p:cNvSpPr txBox="1"/>
          <p:nvPr/>
        </p:nvSpPr>
        <p:spPr>
          <a:xfrm>
            <a:off x="10708312" y="5967044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400" dirty="0" smtClean="0"/>
              <a:t>-</a:t>
            </a:r>
            <a:r>
              <a:rPr lang="ru-RU" sz="1400" dirty="0" smtClean="0"/>
              <a:t>202,0</a:t>
            </a:r>
            <a:endParaRPr lang="ru-RU" sz="1400" dirty="0"/>
          </a:p>
        </p:txBody>
      </p:sp>
      <p:sp>
        <p:nvSpPr>
          <p:cNvPr id="353" name="TextBox 352"/>
          <p:cNvSpPr txBox="1"/>
          <p:nvPr/>
        </p:nvSpPr>
        <p:spPr>
          <a:xfrm>
            <a:off x="10708312" y="6203435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2 427,61</a:t>
            </a:r>
            <a:endParaRPr lang="ru-RU" sz="1400" dirty="0"/>
          </a:p>
        </p:txBody>
      </p:sp>
      <p:sp>
        <p:nvSpPr>
          <p:cNvPr id="354" name="TextBox 353"/>
          <p:cNvSpPr txBox="1"/>
          <p:nvPr/>
        </p:nvSpPr>
        <p:spPr>
          <a:xfrm>
            <a:off x="10710064" y="6451029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4 049,97</a:t>
            </a:r>
            <a:endParaRPr lang="ru-RU" sz="1400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9" name="Объект 178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TextBox 179"/>
          <p:cNvSpPr txBox="1"/>
          <p:nvPr/>
        </p:nvSpPr>
        <p:spPr>
          <a:xfrm>
            <a:off x="7576378" y="2026432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</a:t>
            </a:r>
            <a:r>
              <a:rPr lang="ru-RU" sz="1400" dirty="0" smtClean="0"/>
              <a:t>187 535,24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84245" y="2309038"/>
            <a:ext cx="105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244 793,66</a:t>
            </a:r>
            <a:endParaRPr lang="ru-RU" sz="1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9089000" y="2565405"/>
            <a:ext cx="912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77 696,10</a:t>
            </a:r>
            <a:endParaRPr lang="ru-RU" sz="1400" dirty="0"/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>
            <a:off x="322841" y="4226586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225632" y="4206859"/>
            <a:ext cx="3897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Доходы по комиссионным вознаграждениям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4475637" y="4191064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16 799,89</a:t>
            </a:r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>
            <a:off x="4548031" y="4487210"/>
            <a:ext cx="2642424" cy="6507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>
            <a:off x="7642466" y="4478600"/>
            <a:ext cx="2532927" cy="620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7624176" y="4194187"/>
            <a:ext cx="129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29 087,71</a:t>
            </a:r>
            <a:endParaRPr lang="ru-RU" sz="1400" dirty="0"/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 flipV="1">
            <a:off x="10519959" y="4480372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10675993" y="4210128"/>
            <a:ext cx="1312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12 287,82</a:t>
            </a:r>
            <a:endParaRPr lang="ru-RU" sz="1400" dirty="0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 flipV="1">
            <a:off x="4504775" y="3448592"/>
            <a:ext cx="2639649" cy="21292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5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Рисунок 3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256"/>
            <a:ext cx="7096696" cy="541195"/>
          </a:xfrm>
          <a:prstGeom prst="rect">
            <a:avLst/>
          </a:prstGeom>
        </p:spPr>
      </p:pic>
      <p:sp>
        <p:nvSpPr>
          <p:cNvPr id="358" name="Скругленный прямоугольник 357"/>
          <p:cNvSpPr/>
          <p:nvPr/>
        </p:nvSpPr>
        <p:spPr>
          <a:xfrm>
            <a:off x="305646" y="876018"/>
            <a:ext cx="6963685" cy="373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87504" y="902269"/>
            <a:ext cx="7976125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F9B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ФИНАНСОВЫЕ ПОКАЗАТЕЛИ ПО ИТОГАМ </a:t>
            </a:r>
            <a:r>
              <a:rPr lang="ru-RU" sz="1800" b="1" dirty="0" smtClean="0">
                <a:solidFill>
                  <a:srgbClr val="F9B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2023года</a:t>
            </a:r>
            <a:endParaRPr lang="ru-RU" sz="1800" b="1" dirty="0">
              <a:solidFill>
                <a:srgbClr val="F9B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97641" y="2019618"/>
            <a:ext cx="3824832" cy="24912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353029" y="2019964"/>
            <a:ext cx="1296144" cy="2458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5848281" y="2015995"/>
            <a:ext cx="1296144" cy="24622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5885" y="1276091"/>
            <a:ext cx="4734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ОТЧЁТ О ПРИБЫЛЯХ И УБЫТКАХ (млн. </a:t>
            </a:r>
            <a:r>
              <a:rPr lang="ru-RU" sz="1600" b="1" dirty="0" err="1">
                <a:solidFill>
                  <a:prstClr val="black"/>
                </a:solidFill>
              </a:rPr>
              <a:t>сум</a:t>
            </a:r>
            <a:r>
              <a:rPr lang="ru-RU" sz="1600" b="1" dirty="0">
                <a:solidFill>
                  <a:prstClr val="black"/>
                </a:solidFill>
              </a:rPr>
              <a:t>.)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64255" y="1777109"/>
            <a:ext cx="129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43226" y="1988840"/>
            <a:ext cx="26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Показатели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499339" y="1979091"/>
            <a:ext cx="1138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Доходы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38825" y="1979091"/>
            <a:ext cx="119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Расходы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578656" y="2401564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5 574,84</a:t>
            </a:r>
            <a:endParaRPr lang="ru-RU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9072681" y="2690097"/>
            <a:ext cx="912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6 413,26</a:t>
            </a:r>
            <a:endParaRPr lang="ru-RU" sz="1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9051740" y="2405994"/>
            <a:ext cx="108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297644" y="2708920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370105" y="1596931"/>
            <a:ext cx="3775921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469236" y="2960231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18 570,02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9072641" y="2968787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43515" y="3779001"/>
            <a:ext cx="113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598192" y="4085319"/>
            <a:ext cx="129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6 005,71</a:t>
            </a:r>
            <a:endParaRPr lang="ru-RU" sz="1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9149837" y="4070955"/>
            <a:ext cx="1166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618316" y="4397330"/>
            <a:ext cx="1291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180210" y="4370936"/>
            <a:ext cx="114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617522" y="4663205"/>
            <a:ext cx="117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075077" y="4666264"/>
            <a:ext cx="124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9 274,25</a:t>
            </a:r>
            <a:endParaRPr lang="en-US" sz="1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7620296" y="5153239"/>
            <a:ext cx="128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9145446" y="5148921"/>
            <a:ext cx="1265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0,0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628580" y="6220324"/>
            <a:ext cx="1111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9084603" y="6209933"/>
            <a:ext cx="108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645,3</a:t>
            </a:r>
            <a:endParaRPr lang="ru-RU" sz="1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7628578" y="6456330"/>
            <a:ext cx="1201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1 929,34</a:t>
            </a:r>
            <a:endParaRPr lang="ru-RU" sz="1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628576" y="5946705"/>
            <a:ext cx="120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2 574,64</a:t>
            </a:r>
            <a:endParaRPr lang="ru-RU" sz="1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9103781" y="5952345"/>
            <a:ext cx="1003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089656" y="6456330"/>
            <a:ext cx="109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606900" y="3494184"/>
            <a:ext cx="1216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439,41</a:t>
            </a:r>
            <a:endParaRPr lang="ru-RU" sz="1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9100529" y="3509523"/>
            <a:ext cx="943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607665" y="3779109"/>
            <a:ext cx="1632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11 817,03</a:t>
            </a:r>
            <a:endParaRPr lang="ru-RU" sz="1400" dirty="0"/>
          </a:p>
        </p:txBody>
      </p:sp>
      <p:sp>
        <p:nvSpPr>
          <p:cNvPr id="176" name="TextBox 175"/>
          <p:cNvSpPr txBox="1"/>
          <p:nvPr/>
        </p:nvSpPr>
        <p:spPr>
          <a:xfrm>
            <a:off x="7618188" y="5418048"/>
            <a:ext cx="780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93494" y="5427272"/>
            <a:ext cx="121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7 7791,46</a:t>
            </a:r>
            <a:endParaRPr lang="ru-RU" sz="1400" dirty="0"/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355404" y="3779028"/>
            <a:ext cx="3791018" cy="9671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кругленный прямоугольник 73"/>
          <p:cNvSpPr/>
          <p:nvPr/>
        </p:nvSpPr>
        <p:spPr>
          <a:xfrm>
            <a:off x="4353029" y="1671773"/>
            <a:ext cx="2791395" cy="231671"/>
          </a:xfrm>
          <a:prstGeom prst="roundRect">
            <a:avLst/>
          </a:prstGeom>
          <a:solidFill>
            <a:srgbClr val="F9CF4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21446" y="1595743"/>
            <a:ext cx="2230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</a:rPr>
              <a:t>3</a:t>
            </a:r>
            <a:r>
              <a:rPr lang="en-US" sz="1600" b="1" dirty="0" smtClean="0">
                <a:solidFill>
                  <a:prstClr val="black"/>
                </a:solidFill>
              </a:rPr>
              <a:t>1</a:t>
            </a:r>
            <a:r>
              <a:rPr lang="ru-RU" sz="1600" b="1" dirty="0" smtClean="0">
                <a:solidFill>
                  <a:prstClr val="black"/>
                </a:solidFill>
              </a:rPr>
              <a:t>.12.2022 </a:t>
            </a:r>
            <a:r>
              <a:rPr lang="ru-RU" sz="1600" b="1" dirty="0">
                <a:solidFill>
                  <a:prstClr val="black"/>
                </a:solidFill>
              </a:rPr>
              <a:t>года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413825" y="1679019"/>
            <a:ext cx="2812694" cy="231216"/>
          </a:xfrm>
          <a:prstGeom prst="roundRect">
            <a:avLst/>
          </a:prstGeom>
          <a:solidFill>
            <a:srgbClr val="F9CF4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40648" y="1640537"/>
            <a:ext cx="194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на </a:t>
            </a:r>
            <a:r>
              <a:rPr lang="en-US" sz="1600" b="1" dirty="0">
                <a:solidFill>
                  <a:prstClr val="black"/>
                </a:solidFill>
              </a:rPr>
              <a:t>31</a:t>
            </a:r>
            <a:r>
              <a:rPr lang="ru-RU" sz="1600" b="1" dirty="0">
                <a:solidFill>
                  <a:prstClr val="black"/>
                </a:solidFill>
              </a:rPr>
              <a:t>.</a:t>
            </a:r>
            <a:r>
              <a:rPr lang="en-US" sz="1600" b="1" dirty="0">
                <a:solidFill>
                  <a:prstClr val="black"/>
                </a:solidFill>
              </a:rPr>
              <a:t>12</a:t>
            </a:r>
            <a:r>
              <a:rPr lang="ru-RU" sz="1600" b="1" dirty="0">
                <a:solidFill>
                  <a:prstClr val="black"/>
                </a:solidFill>
              </a:rPr>
              <a:t>.2023 года 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435667" y="2026890"/>
            <a:ext cx="1296144" cy="2458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930919" y="2022921"/>
            <a:ext cx="1296144" cy="24622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71586" y="1975626"/>
            <a:ext cx="1138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Доходы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11072" y="1975626"/>
            <a:ext cx="119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Расходы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454127" y="2418443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1 122,91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6005330" y="2412175"/>
            <a:ext cx="108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7616378" y="2709672"/>
            <a:ext cx="263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  <a:endParaRPr lang="ru-RU" sz="1400" dirty="0"/>
          </a:p>
          <a:p>
            <a:endParaRPr lang="ru-RU" dirty="0"/>
          </a:p>
        </p:txBody>
      </p:sp>
      <p:sp>
        <p:nvSpPr>
          <p:cNvPr id="231" name="TextBox 230"/>
          <p:cNvSpPr txBox="1"/>
          <p:nvPr/>
        </p:nvSpPr>
        <p:spPr>
          <a:xfrm>
            <a:off x="4450662" y="2695535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6001865" y="2689267"/>
            <a:ext cx="120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8 751,78</a:t>
            </a:r>
            <a:endParaRPr lang="ru-RU" sz="1400" dirty="0"/>
          </a:p>
        </p:txBody>
      </p:sp>
      <p:sp>
        <p:nvSpPr>
          <p:cNvPr id="233" name="TextBox 232"/>
          <p:cNvSpPr txBox="1"/>
          <p:nvPr/>
        </p:nvSpPr>
        <p:spPr>
          <a:xfrm>
            <a:off x="7611652" y="2966581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18 262,15</a:t>
            </a:r>
            <a:endParaRPr lang="ru-RU" sz="1400" dirty="0"/>
          </a:p>
        </p:txBody>
      </p:sp>
      <p:sp>
        <p:nvSpPr>
          <p:cNvPr id="234" name="TextBox 233"/>
          <p:cNvSpPr txBox="1"/>
          <p:nvPr/>
        </p:nvSpPr>
        <p:spPr>
          <a:xfrm>
            <a:off x="5961398" y="2964920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462306" y="3493633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0,0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954468" y="3498322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469232" y="3781116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9 573,79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5961394" y="3785805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455376" y="4068599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8 996,23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5947538" y="4073288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462302" y="4387255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0,0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5954464" y="4391944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69228" y="4653956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961390" y="4658645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6 573,07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4476154" y="5128477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968316" y="5133166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0,0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4472689" y="5405569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964851" y="5410258"/>
            <a:ext cx="132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6 449,55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56" name="TextBox 255"/>
          <p:cNvSpPr txBox="1"/>
          <p:nvPr/>
        </p:nvSpPr>
        <p:spPr>
          <a:xfrm>
            <a:off x="4492494" y="5932045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3 245,16</a:t>
            </a:r>
            <a:endParaRPr lang="ru-RU" sz="1400" dirty="0"/>
          </a:p>
        </p:txBody>
      </p:sp>
      <p:sp>
        <p:nvSpPr>
          <p:cNvPr id="257" name="TextBox 256"/>
          <p:cNvSpPr txBox="1"/>
          <p:nvPr/>
        </p:nvSpPr>
        <p:spPr>
          <a:xfrm>
            <a:off x="5982168" y="5936734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476150" y="6198746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5978703" y="6203435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1 603,10</a:t>
            </a:r>
            <a:endParaRPr lang="ru-RU" sz="1400" dirty="0"/>
          </a:p>
        </p:txBody>
      </p:sp>
      <p:sp>
        <p:nvSpPr>
          <p:cNvPr id="260" name="TextBox 259"/>
          <p:cNvSpPr txBox="1"/>
          <p:nvPr/>
        </p:nvSpPr>
        <p:spPr>
          <a:xfrm>
            <a:off x="4472685" y="6461117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1 642,06</a:t>
            </a:r>
            <a:endParaRPr lang="ru-RU" sz="1400" dirty="0"/>
          </a:p>
        </p:txBody>
      </p:sp>
      <p:sp>
        <p:nvSpPr>
          <p:cNvPr id="261" name="TextBox 260"/>
          <p:cNvSpPr txBox="1"/>
          <p:nvPr/>
        </p:nvSpPr>
        <p:spPr>
          <a:xfrm>
            <a:off x="5975238" y="6465806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69" name="Скругленный прямоугольник 268"/>
          <p:cNvSpPr/>
          <p:nvPr/>
        </p:nvSpPr>
        <p:spPr>
          <a:xfrm>
            <a:off x="10399763" y="1671773"/>
            <a:ext cx="1563637" cy="590444"/>
          </a:xfrm>
          <a:prstGeom prst="roundRect">
            <a:avLst/>
          </a:prstGeom>
          <a:solidFill>
            <a:srgbClr val="F9CF4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10582433" y="1667715"/>
            <a:ext cx="119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Изменение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(млн. </a:t>
            </a:r>
            <a:r>
              <a:rPr lang="ru-RU" sz="1600" b="1" dirty="0" err="1">
                <a:solidFill>
                  <a:prstClr val="black"/>
                </a:solidFill>
              </a:rPr>
              <a:t>сум</a:t>
            </a:r>
            <a:r>
              <a:rPr lang="ru-RU" sz="1600" b="1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273" name="Прямая соединительная линия 272"/>
          <p:cNvCxnSpPr/>
          <p:nvPr/>
        </p:nvCxnSpPr>
        <p:spPr>
          <a:xfrm flipV="1">
            <a:off x="4527076" y="2698434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 flipV="1">
            <a:off x="7513896" y="2690558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 flipV="1">
            <a:off x="10478513" y="2675315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>
            <a:off x="291929" y="296990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 flipV="1">
            <a:off x="4420734" y="2944764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 flipV="1">
            <a:off x="7498656" y="2951544"/>
            <a:ext cx="2626873" cy="28603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flipV="1">
            <a:off x="10472798" y="2936300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>
            <a:off x="301454" y="3265180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 flipV="1">
            <a:off x="4530886" y="3254694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 flipV="1">
            <a:off x="7498656" y="3246820"/>
            <a:ext cx="2636398" cy="25876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/>
          <p:nvPr/>
        </p:nvCxnSpPr>
        <p:spPr>
          <a:xfrm flipV="1">
            <a:off x="10482323" y="3231575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/>
          <p:cNvCxnSpPr/>
          <p:nvPr/>
        </p:nvCxnSpPr>
        <p:spPr>
          <a:xfrm>
            <a:off x="282404" y="354140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я соединительная линия 288"/>
          <p:cNvCxnSpPr/>
          <p:nvPr/>
        </p:nvCxnSpPr>
        <p:spPr>
          <a:xfrm flipV="1">
            <a:off x="4511836" y="3530919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/>
          <p:cNvCxnSpPr/>
          <p:nvPr/>
        </p:nvCxnSpPr>
        <p:spPr>
          <a:xfrm flipV="1">
            <a:off x="7598192" y="3523044"/>
            <a:ext cx="2517812" cy="787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/>
          <p:cNvCxnSpPr/>
          <p:nvPr/>
        </p:nvCxnSpPr>
        <p:spPr>
          <a:xfrm flipV="1">
            <a:off x="10463273" y="3507800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/>
          <p:cNvCxnSpPr/>
          <p:nvPr/>
        </p:nvCxnSpPr>
        <p:spPr>
          <a:xfrm>
            <a:off x="320504" y="403670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/>
          <p:nvPr/>
        </p:nvCxnSpPr>
        <p:spPr>
          <a:xfrm flipV="1">
            <a:off x="4549936" y="4026219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/>
          <p:cNvCxnSpPr/>
          <p:nvPr/>
        </p:nvCxnSpPr>
        <p:spPr>
          <a:xfrm flipV="1">
            <a:off x="7450317" y="4061393"/>
            <a:ext cx="2759051" cy="9472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я соединительная линия 294"/>
          <p:cNvCxnSpPr/>
          <p:nvPr/>
        </p:nvCxnSpPr>
        <p:spPr>
          <a:xfrm flipV="1">
            <a:off x="10501373" y="4003100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>
            <a:off x="310979" y="438999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 flipV="1">
            <a:off x="4503580" y="4397330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/>
          <p:nvPr/>
        </p:nvCxnSpPr>
        <p:spPr>
          <a:xfrm flipV="1">
            <a:off x="7527231" y="4371633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/>
          <p:cNvCxnSpPr/>
          <p:nvPr/>
        </p:nvCxnSpPr>
        <p:spPr>
          <a:xfrm flipV="1">
            <a:off x="10491848" y="4356390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/>
          <p:nvPr/>
        </p:nvCxnSpPr>
        <p:spPr>
          <a:xfrm>
            <a:off x="4580181" y="3781116"/>
            <a:ext cx="2540747" cy="9981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/>
          <p:cNvCxnSpPr/>
          <p:nvPr/>
        </p:nvCxnSpPr>
        <p:spPr>
          <a:xfrm>
            <a:off x="7513896" y="3769122"/>
            <a:ext cx="2666135" cy="1546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/>
          <p:nvPr/>
        </p:nvCxnSpPr>
        <p:spPr>
          <a:xfrm flipV="1">
            <a:off x="10467235" y="3770429"/>
            <a:ext cx="1465707" cy="2682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я соединительная линия 307"/>
          <p:cNvCxnSpPr/>
          <p:nvPr/>
        </p:nvCxnSpPr>
        <p:spPr>
          <a:xfrm>
            <a:off x="348477" y="4955971"/>
            <a:ext cx="3791018" cy="9671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/>
          <p:cNvCxnSpPr/>
          <p:nvPr/>
        </p:nvCxnSpPr>
        <p:spPr>
          <a:xfrm>
            <a:off x="4555948" y="4939204"/>
            <a:ext cx="2540747" cy="9981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/>
          <p:cNvCxnSpPr/>
          <p:nvPr/>
        </p:nvCxnSpPr>
        <p:spPr>
          <a:xfrm>
            <a:off x="7506969" y="4946065"/>
            <a:ext cx="2666135" cy="1546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/>
          <p:nvPr/>
        </p:nvCxnSpPr>
        <p:spPr>
          <a:xfrm flipV="1">
            <a:off x="10460308" y="4947372"/>
            <a:ext cx="1465707" cy="2682"/>
          </a:xfrm>
          <a:prstGeom prst="line">
            <a:avLst/>
          </a:prstGeom>
          <a:ln w="158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/>
          <p:cNvCxnSpPr/>
          <p:nvPr/>
        </p:nvCxnSpPr>
        <p:spPr>
          <a:xfrm>
            <a:off x="318599" y="466431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/>
          <p:nvPr/>
        </p:nvCxnSpPr>
        <p:spPr>
          <a:xfrm flipV="1">
            <a:off x="4548031" y="4653829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/>
          <p:nvPr/>
        </p:nvCxnSpPr>
        <p:spPr>
          <a:xfrm flipV="1">
            <a:off x="7598192" y="4648465"/>
            <a:ext cx="2570562" cy="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/>
          <p:cNvCxnSpPr/>
          <p:nvPr/>
        </p:nvCxnSpPr>
        <p:spPr>
          <a:xfrm flipV="1">
            <a:off x="10499468" y="4630710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/>
          <p:cNvCxnSpPr/>
          <p:nvPr/>
        </p:nvCxnSpPr>
        <p:spPr>
          <a:xfrm>
            <a:off x="310583" y="5167708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Прямая соединительная линия 316"/>
          <p:cNvCxnSpPr/>
          <p:nvPr/>
        </p:nvCxnSpPr>
        <p:spPr>
          <a:xfrm flipV="1">
            <a:off x="4540015" y="5157222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/>
          <p:cNvCxnSpPr/>
          <p:nvPr/>
        </p:nvCxnSpPr>
        <p:spPr>
          <a:xfrm flipV="1">
            <a:off x="7526835" y="5149346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Прямая соединительная линия 318"/>
          <p:cNvCxnSpPr/>
          <p:nvPr/>
        </p:nvCxnSpPr>
        <p:spPr>
          <a:xfrm flipV="1">
            <a:off x="10491452" y="5134103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я соединительная линия 319"/>
          <p:cNvCxnSpPr/>
          <p:nvPr/>
        </p:nvCxnSpPr>
        <p:spPr>
          <a:xfrm>
            <a:off x="305097" y="5745649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я соединительная линия 320"/>
          <p:cNvCxnSpPr/>
          <p:nvPr/>
        </p:nvCxnSpPr>
        <p:spPr>
          <a:xfrm flipV="1">
            <a:off x="4534529" y="5735163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я соединительная линия 321"/>
          <p:cNvCxnSpPr/>
          <p:nvPr/>
        </p:nvCxnSpPr>
        <p:spPr>
          <a:xfrm flipV="1">
            <a:off x="7521349" y="5727287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я соединительная линия 322"/>
          <p:cNvCxnSpPr/>
          <p:nvPr/>
        </p:nvCxnSpPr>
        <p:spPr>
          <a:xfrm flipV="1">
            <a:off x="10485966" y="5712044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я соединительная линия 323"/>
          <p:cNvCxnSpPr/>
          <p:nvPr/>
        </p:nvCxnSpPr>
        <p:spPr>
          <a:xfrm>
            <a:off x="320040" y="601079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Прямая соединительная линия 324"/>
          <p:cNvCxnSpPr/>
          <p:nvPr/>
        </p:nvCxnSpPr>
        <p:spPr>
          <a:xfrm>
            <a:off x="4647169" y="5978858"/>
            <a:ext cx="24721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единительная линия 325"/>
          <p:cNvCxnSpPr/>
          <p:nvPr/>
        </p:nvCxnSpPr>
        <p:spPr>
          <a:xfrm flipV="1">
            <a:off x="7536292" y="5992433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/>
          <p:nvPr/>
        </p:nvCxnSpPr>
        <p:spPr>
          <a:xfrm flipV="1">
            <a:off x="10500909" y="5977190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/>
          <p:cNvCxnSpPr/>
          <p:nvPr/>
        </p:nvCxnSpPr>
        <p:spPr>
          <a:xfrm>
            <a:off x="320040" y="6248920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/>
          <p:cNvCxnSpPr/>
          <p:nvPr/>
        </p:nvCxnSpPr>
        <p:spPr>
          <a:xfrm flipV="1">
            <a:off x="4586121" y="6238414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/>
          <p:cNvCxnSpPr/>
          <p:nvPr/>
        </p:nvCxnSpPr>
        <p:spPr>
          <a:xfrm flipV="1">
            <a:off x="7536292" y="6230558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/>
          <p:cNvCxnSpPr/>
          <p:nvPr/>
        </p:nvCxnSpPr>
        <p:spPr>
          <a:xfrm flipV="1">
            <a:off x="10500909" y="6215315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Прямая соединительная линия 331"/>
          <p:cNvCxnSpPr/>
          <p:nvPr/>
        </p:nvCxnSpPr>
        <p:spPr>
          <a:xfrm>
            <a:off x="320040" y="6477520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Прямая соединительная линия 332"/>
          <p:cNvCxnSpPr/>
          <p:nvPr/>
        </p:nvCxnSpPr>
        <p:spPr>
          <a:xfrm flipV="1">
            <a:off x="4549472" y="6467034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я соединительная линия 333"/>
          <p:cNvCxnSpPr/>
          <p:nvPr/>
        </p:nvCxnSpPr>
        <p:spPr>
          <a:xfrm flipV="1">
            <a:off x="7536292" y="6461970"/>
            <a:ext cx="2643739" cy="4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Прямая соединительная линия 334"/>
          <p:cNvCxnSpPr/>
          <p:nvPr/>
        </p:nvCxnSpPr>
        <p:spPr>
          <a:xfrm flipV="1">
            <a:off x="10500909" y="6443915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Прямая соединительная линия 335"/>
          <p:cNvCxnSpPr/>
          <p:nvPr/>
        </p:nvCxnSpPr>
        <p:spPr>
          <a:xfrm>
            <a:off x="339090" y="6734695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Прямая соединительная линия 336"/>
          <p:cNvCxnSpPr/>
          <p:nvPr/>
        </p:nvCxnSpPr>
        <p:spPr>
          <a:xfrm flipV="1">
            <a:off x="4568522" y="6724209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Прямая соединительная линия 337"/>
          <p:cNvCxnSpPr/>
          <p:nvPr/>
        </p:nvCxnSpPr>
        <p:spPr>
          <a:xfrm flipV="1">
            <a:off x="7606900" y="6710136"/>
            <a:ext cx="2619619" cy="13102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Прямая соединительная линия 338"/>
          <p:cNvCxnSpPr/>
          <p:nvPr/>
        </p:nvCxnSpPr>
        <p:spPr>
          <a:xfrm flipV="1">
            <a:off x="10519959" y="6701090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/>
          <p:cNvSpPr txBox="1"/>
          <p:nvPr/>
        </p:nvSpPr>
        <p:spPr>
          <a:xfrm>
            <a:off x="10700876" y="2402062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4 451,94</a:t>
            </a:r>
            <a:endParaRPr lang="ru-RU" sz="1400" dirty="0"/>
          </a:p>
        </p:txBody>
      </p:sp>
      <p:sp>
        <p:nvSpPr>
          <p:cNvPr id="342" name="TextBox 341"/>
          <p:cNvSpPr txBox="1"/>
          <p:nvPr/>
        </p:nvSpPr>
        <p:spPr>
          <a:xfrm>
            <a:off x="10700876" y="2697337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-2 338,52</a:t>
            </a:r>
            <a:endParaRPr lang="ru-RU" sz="1400" dirty="0"/>
          </a:p>
        </p:txBody>
      </p:sp>
      <p:sp>
        <p:nvSpPr>
          <p:cNvPr id="343" name="TextBox 342"/>
          <p:cNvSpPr txBox="1"/>
          <p:nvPr/>
        </p:nvSpPr>
        <p:spPr>
          <a:xfrm>
            <a:off x="10700876" y="2964919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-307,86</a:t>
            </a:r>
            <a:endParaRPr lang="ru-RU" sz="1400" dirty="0"/>
          </a:p>
        </p:txBody>
      </p:sp>
      <p:sp>
        <p:nvSpPr>
          <p:cNvPr id="345" name="TextBox 344"/>
          <p:cNvSpPr txBox="1"/>
          <p:nvPr/>
        </p:nvSpPr>
        <p:spPr>
          <a:xfrm>
            <a:off x="10709052" y="3489272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439,41</a:t>
            </a:r>
            <a:endParaRPr lang="ru-RU" sz="1400" dirty="0"/>
          </a:p>
        </p:txBody>
      </p:sp>
      <p:sp>
        <p:nvSpPr>
          <p:cNvPr id="346" name="TextBox 345"/>
          <p:cNvSpPr txBox="1"/>
          <p:nvPr/>
        </p:nvSpPr>
        <p:spPr>
          <a:xfrm>
            <a:off x="10700876" y="3747870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2 243,24</a:t>
            </a:r>
            <a:endParaRPr lang="ru-RU" sz="1400" dirty="0"/>
          </a:p>
        </p:txBody>
      </p:sp>
      <p:sp>
        <p:nvSpPr>
          <p:cNvPr id="347" name="TextBox 346"/>
          <p:cNvSpPr txBox="1"/>
          <p:nvPr/>
        </p:nvSpPr>
        <p:spPr>
          <a:xfrm>
            <a:off x="10690114" y="4081493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-2 990,51</a:t>
            </a:r>
            <a:endParaRPr lang="ru-RU" sz="1400" dirty="0"/>
          </a:p>
        </p:txBody>
      </p:sp>
      <p:sp>
        <p:nvSpPr>
          <p:cNvPr id="348" name="TextBox 347"/>
          <p:cNvSpPr txBox="1"/>
          <p:nvPr/>
        </p:nvSpPr>
        <p:spPr>
          <a:xfrm>
            <a:off x="10698352" y="4390431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0,0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10708312" y="4645030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2 701,18</a:t>
            </a:r>
            <a:endParaRPr lang="ru-RU" sz="1400" dirty="0"/>
          </a:p>
        </p:txBody>
      </p:sp>
      <p:sp>
        <p:nvSpPr>
          <p:cNvPr id="350" name="TextBox 349"/>
          <p:cNvSpPr txBox="1"/>
          <p:nvPr/>
        </p:nvSpPr>
        <p:spPr>
          <a:xfrm>
            <a:off x="10674211" y="5140332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0,0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10694401" y="5387392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1 341,91</a:t>
            </a:r>
            <a:endParaRPr lang="ru-RU" sz="1400" dirty="0"/>
          </a:p>
        </p:txBody>
      </p:sp>
      <p:sp>
        <p:nvSpPr>
          <p:cNvPr id="352" name="TextBox 351"/>
          <p:cNvSpPr txBox="1"/>
          <p:nvPr/>
        </p:nvSpPr>
        <p:spPr>
          <a:xfrm>
            <a:off x="10708312" y="5935871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-670,52</a:t>
            </a:r>
            <a:endParaRPr lang="ru-RU" sz="1400" dirty="0"/>
          </a:p>
        </p:txBody>
      </p:sp>
      <p:sp>
        <p:nvSpPr>
          <p:cNvPr id="353" name="TextBox 352"/>
          <p:cNvSpPr txBox="1"/>
          <p:nvPr/>
        </p:nvSpPr>
        <p:spPr>
          <a:xfrm>
            <a:off x="10708312" y="6203435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-957,80</a:t>
            </a:r>
            <a:endParaRPr lang="ru-RU" sz="1400" dirty="0"/>
          </a:p>
        </p:txBody>
      </p:sp>
      <p:sp>
        <p:nvSpPr>
          <p:cNvPr id="354" name="TextBox 353"/>
          <p:cNvSpPr txBox="1"/>
          <p:nvPr/>
        </p:nvSpPr>
        <p:spPr>
          <a:xfrm>
            <a:off x="10710064" y="6451029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287,27</a:t>
            </a:r>
            <a:endParaRPr lang="ru-RU" sz="1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326354" y="2401564"/>
            <a:ext cx="380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Прочие доходы от основной деятельности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08761" y="2694567"/>
            <a:ext cx="3795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 Прибыль (убыток) от основной деятельности 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54534" y="2980147"/>
            <a:ext cx="420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Доходы от финансовой деятельности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71107" y="3226283"/>
            <a:ext cx="314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в том числе: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50324" y="3499699"/>
            <a:ext cx="3976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Доходы в виде дивидендов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60714" y="3768610"/>
            <a:ext cx="266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Доходы в виде процентов 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50326" y="4061393"/>
            <a:ext cx="3140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Доходы от валютных курсовых разниц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44930" y="4350154"/>
            <a:ext cx="3667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Прочие доходы от финансовой деятельности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60714" y="4622315"/>
            <a:ext cx="3920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Расходы по финансовой деятельности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391891" y="4890294"/>
            <a:ext cx="1260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в том числе: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81497" y="5147882"/>
            <a:ext cx="317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Расходы в виде процентов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381496" y="5405142"/>
            <a:ext cx="3795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Убытки от валютных курсовых разниц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91436" y="5707301"/>
            <a:ext cx="381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Прочие расходы по финансовой деятельности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371106" y="5974645"/>
            <a:ext cx="409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Прибыль (убыток) до уплаты </a:t>
            </a:r>
            <a:r>
              <a:rPr lang="ru-RU" sz="1400" dirty="0"/>
              <a:t>налогов из прибыли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81496" y="6196047"/>
            <a:ext cx="420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Налоги </a:t>
            </a:r>
            <a:r>
              <a:rPr lang="ru-RU" sz="1400" dirty="0" smtClean="0">
                <a:solidFill>
                  <a:prstClr val="black"/>
                </a:solidFill>
              </a:rPr>
              <a:t>на прибыль </a:t>
            </a: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391888" y="6455143"/>
            <a:ext cx="171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Чистая прибыль </a:t>
            </a:r>
          </a:p>
        </p:txBody>
      </p:sp>
      <p:cxnSp>
        <p:nvCxnSpPr>
          <p:cNvPr id="194" name="Прямая соединительная линия 193"/>
          <p:cNvCxnSpPr/>
          <p:nvPr/>
        </p:nvCxnSpPr>
        <p:spPr>
          <a:xfrm>
            <a:off x="317509" y="5465582"/>
            <a:ext cx="3835443" cy="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 flipV="1">
            <a:off x="4546941" y="5455096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flipV="1">
            <a:off x="7533761" y="5447220"/>
            <a:ext cx="2617348" cy="281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10498378" y="5431977"/>
            <a:ext cx="1477980" cy="90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7635502" y="5725029"/>
            <a:ext cx="1058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9110707" y="5730669"/>
            <a:ext cx="1003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129,48</a:t>
            </a:r>
            <a:endParaRPr lang="ru-RU" sz="1400" dirty="0"/>
          </a:p>
        </p:txBody>
      </p:sp>
      <p:sp>
        <p:nvSpPr>
          <p:cNvPr id="200" name="TextBox 199"/>
          <p:cNvSpPr txBox="1"/>
          <p:nvPr/>
        </p:nvSpPr>
        <p:spPr>
          <a:xfrm>
            <a:off x="4486541" y="5710369"/>
            <a:ext cx="12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х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5989094" y="5715058"/>
            <a:ext cx="13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0,0</a:t>
            </a:r>
            <a:endParaRPr lang="ru-RU" sz="1400" dirty="0"/>
          </a:p>
        </p:txBody>
      </p:sp>
      <p:sp>
        <p:nvSpPr>
          <p:cNvPr id="202" name="TextBox 201"/>
          <p:cNvSpPr txBox="1"/>
          <p:nvPr/>
        </p:nvSpPr>
        <p:spPr>
          <a:xfrm>
            <a:off x="10715238" y="5714195"/>
            <a:ext cx="131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129,48</a:t>
            </a:r>
            <a:endParaRPr lang="ru-RU" sz="1400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4" name="Объект 203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13477" y="2574701"/>
            <a:ext cx="874497" cy="20486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3"/>
          <p:cNvSpPr/>
          <p:nvPr/>
        </p:nvSpPr>
        <p:spPr>
          <a:xfrm flipH="1" flipV="1">
            <a:off x="3709393" y="2575925"/>
            <a:ext cx="816264" cy="720725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524332" y="1886077"/>
            <a:ext cx="5296585" cy="488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7431" y="866456"/>
            <a:ext cx="11211319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Достижения общества на страховом рынке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 итогам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2924" y="2641692"/>
            <a:ext cx="830741" cy="2767411"/>
          </a:xfrm>
          <a:prstGeom prst="rect">
            <a:avLst/>
          </a:prstGeom>
          <a:solidFill>
            <a:srgbClr val="F8C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119665" y="5496685"/>
            <a:ext cx="1915887" cy="73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 сборам страховых премий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09274" y="5409103"/>
            <a:ext cx="0" cy="693328"/>
          </a:xfrm>
          <a:prstGeom prst="line">
            <a:avLst/>
          </a:prstGeom>
          <a:ln w="127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628629" y="1957605"/>
            <a:ext cx="1986371" cy="64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 страховым выплатам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(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в отрасли общего страхования)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718240" y="1886541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38" y="1881159"/>
            <a:ext cx="722993" cy="724194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914007" y="3032371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Proxima Nova Th" panose="02000506030000020004" pitchFamily="50" charset="0"/>
              </a:rPr>
              <a:t>6</a:t>
            </a:r>
            <a:endParaRPr lang="ru-RU" sz="66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826748" y="3822383"/>
            <a:ext cx="1230078" cy="4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Proxima Nova Th" panose="02000506030000020004" pitchFamily="50" charset="0"/>
              </a:rPr>
              <a:t> место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3486186" y="3032372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200" dirty="0" smtClean="0">
                <a:solidFill>
                  <a:schemeClr val="bg1"/>
                </a:solidFill>
                <a:latin typeface="Proxima Nova Th" panose="02000506030000020004" pitchFamily="50" charset="0"/>
              </a:rPr>
              <a:t>3</a:t>
            </a:r>
            <a:endParaRPr lang="en-US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628629" y="3822385"/>
            <a:ext cx="1072547" cy="292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Proxima Nova Th" panose="02000506030000020004" pitchFamily="50" charset="0"/>
              </a:rPr>
              <a:t>место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357896" y="3516083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38" y="4690533"/>
            <a:ext cx="869735" cy="133655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02923" y="4215239"/>
            <a:ext cx="830742" cy="1194352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EFB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7331748" y="2890845"/>
            <a:ext cx="4367002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действующих договоров, из них:</a:t>
            </a: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7324323" y="2114816"/>
            <a:ext cx="4373013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Более 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138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836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3" y="2385351"/>
            <a:ext cx="435323" cy="899669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7258526" y="3491821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дзаголовок 2"/>
          <p:cNvSpPr txBox="1">
            <a:spLocks/>
          </p:cNvSpPr>
          <p:nvPr/>
        </p:nvSpPr>
        <p:spPr>
          <a:xfrm>
            <a:off x="7230376" y="3558877"/>
            <a:ext cx="2158088" cy="62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494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081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юридические лица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264978" y="3508512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дзаголовок 2"/>
          <p:cNvSpPr txBox="1">
            <a:spLocks/>
          </p:cNvSpPr>
          <p:nvPr/>
        </p:nvSpPr>
        <p:spPr>
          <a:xfrm>
            <a:off x="9350264" y="3466339"/>
            <a:ext cx="2347073" cy="1057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64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4 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755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          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физические лица</a:t>
            </a: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9117106" y="4666151"/>
            <a:ext cx="2858473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>
                <a:solidFill>
                  <a:srgbClr val="F8C01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uzAA</a:t>
            </a:r>
            <a:r>
              <a:rPr lang="en-US" sz="6000" b="1" dirty="0">
                <a:solidFill>
                  <a:srgbClr val="F8C01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endParaRPr lang="ru-RU" sz="6000" b="1" dirty="0">
              <a:solidFill>
                <a:srgbClr val="F8C01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9470270" y="5510807"/>
            <a:ext cx="2644120" cy="87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Рейтинг финансовой надёжности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Выдан РА «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SNS RATINGS»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72899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8" imgW="872787" imgH="130205" progId="CorelDraw.Graphic.18">
                  <p:embed/>
                </p:oleObj>
              </mc:Choice>
              <mc:Fallback>
                <p:oleObj name="CorelDRAW" r:id="rId8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95044BD-0C12-4106-879F-829CAA969C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7332" y="4520851"/>
            <a:ext cx="2789774" cy="19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09598" y="2495346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внимание!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0" y="4938813"/>
            <a:ext cx="12192002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" y="460017"/>
            <a:ext cx="2242456" cy="2843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196763" y="5308119"/>
            <a:ext cx="3798468" cy="133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8C014"/>
              </a:buClr>
              <a:buSzPct val="150000"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100011, Узбекистан, г. Ташкент,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</a:b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Мирзо-Улугбекский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район, ул. Махатма Ганди, 44</a:t>
            </a:r>
          </a:p>
          <a:p>
            <a:pPr marL="0" indent="0" algn="ctr">
              <a:buClr>
                <a:srgbClr val="F8C014"/>
              </a:buClr>
              <a:buSzPct val="150000"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Тел: (+71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) 200 1100, 232 0202, 237 5599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 algn="ctr">
              <a:buClr>
                <a:srgbClr val="F8C014"/>
              </a:buClr>
              <a:buSzPct val="150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E-mail: info@ksc.uz, office@ksc.uz </a:t>
            </a:r>
          </a:p>
          <a:p>
            <a:pPr marL="0" indent="0" algn="ctr">
              <a:buClr>
                <a:srgbClr val="F8C014"/>
              </a:buClr>
              <a:buSzPct val="150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Web-site: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  <a:hlinkClick r:id="rId5"/>
              </a:rPr>
              <a:t>www.ksc.uz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" y="460017"/>
            <a:ext cx="2242456" cy="2843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6060" y="392938"/>
            <a:ext cx="2566555" cy="418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62382"/>
              </p:ext>
            </p:extLst>
          </p:nvPr>
        </p:nvGraphicFramePr>
        <p:xfrm>
          <a:off x="709544" y="447421"/>
          <a:ext cx="2513716" cy="29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CorelDRAW" r:id="rId6" imgW="806045" imgH="95969" progId="CorelDraw.Graphic.18">
                  <p:embed/>
                </p:oleObj>
              </mc:Choice>
              <mc:Fallback>
                <p:oleObj name="CorelDRAW" r:id="rId6" imgW="806045" imgH="9596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9544" y="447421"/>
                        <a:ext cx="2513716" cy="296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0315694"/>
              </p:ext>
            </p:extLst>
          </p:nvPr>
        </p:nvGraphicFramePr>
        <p:xfrm>
          <a:off x="-2067793" y="-155998"/>
          <a:ext cx="7772402" cy="490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436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3" y="1885590"/>
            <a:ext cx="5366654" cy="488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5330" y="1730829"/>
            <a:ext cx="1710179" cy="2429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Уставный капитал и лицензия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622079" y="3945759"/>
            <a:ext cx="3249047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Уставный капитал: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22079" y="4316597"/>
            <a:ext cx="5745461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45 </a:t>
            </a:r>
            <a:r>
              <a:rPr lang="ru-RU" sz="6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sz="64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83413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 txBox="1">
            <a:spLocks/>
          </p:cNvSpPr>
          <p:nvPr/>
        </p:nvSpPr>
        <p:spPr>
          <a:xfrm>
            <a:off x="683413" y="5403524"/>
            <a:ext cx="2235314" cy="10240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9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Привилегированные акции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67384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170783" y="5465617"/>
            <a:ext cx="2825879" cy="102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36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Простые акции</a:t>
            </a: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7208217" y="2252971"/>
            <a:ext cx="4537750" cy="413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Виды деятельности: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3" y="2209204"/>
            <a:ext cx="1583911" cy="1583911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7291403" y="2925058"/>
            <a:ext cx="4371378" cy="392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Страховая деятельность, в том числе по обязательным видам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Перестраховочная деятельность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Инвестиционная деятельность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Посредничество в качестве страхового агента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Инвестиционное посредничество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Сюрвейерские и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аджастерские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услуги для иностранных страховщиков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Реализация или сдача имущества в аренду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Повышение квалификации специалистов в области страхования (перестрахования)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376892" y="2677402"/>
            <a:ext cx="4155260" cy="0"/>
          </a:xfrm>
          <a:prstGeom prst="line">
            <a:avLst/>
          </a:prstGeom>
          <a:ln>
            <a:solidFill>
              <a:srgbClr val="98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66006" y="2688288"/>
            <a:ext cx="674914" cy="0"/>
          </a:xfrm>
          <a:prstGeom prst="line">
            <a:avLst/>
          </a:prstGeom>
          <a:ln w="381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68" y="4360686"/>
            <a:ext cx="425850" cy="7487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95" y="4520772"/>
            <a:ext cx="243745" cy="42854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72899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orelDRAW" r:id="rId6" imgW="872787" imgH="130205" progId="CorelDraw.Graphic.18">
                  <p:embed/>
                </p:oleObj>
              </mc:Choice>
              <mc:Fallback>
                <p:oleObj name="CorelDRAW" r:id="rId6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BF0F3E-2FBF-4D0D-82AA-2F0928BF4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2885" y="1526196"/>
            <a:ext cx="1890171" cy="26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121680" y="734876"/>
            <a:ext cx="12182476" cy="5955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5400000">
            <a:off x="3247578" y="-2314947"/>
            <a:ext cx="5496655" cy="15599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4797" y="2072902"/>
            <a:ext cx="3561393" cy="7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Создание первого негосударственного страховщика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68552" y="2575926"/>
            <a:ext cx="2830284" cy="620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KAPITAL SUG’URTA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870418" y="1215940"/>
            <a:ext cx="1471398" cy="9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Февраль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1991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782170" y="5740612"/>
            <a:ext cx="3719293" cy="584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работников в компании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3" y="3545466"/>
            <a:ext cx="625403" cy="1292500"/>
          </a:xfrm>
          <a:prstGeom prst="rect">
            <a:avLst/>
          </a:prstGeom>
        </p:spPr>
      </p:pic>
      <p:sp>
        <p:nvSpPr>
          <p:cNvPr id="57" name="Подзаголовок 2"/>
          <p:cNvSpPr txBox="1">
            <a:spLocks/>
          </p:cNvSpPr>
          <p:nvPr/>
        </p:nvSpPr>
        <p:spPr>
          <a:xfrm>
            <a:off x="1501486" y="4962753"/>
            <a:ext cx="1840330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</a:t>
            </a: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20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14" y="967213"/>
            <a:ext cx="912210" cy="912210"/>
          </a:xfrm>
          <a:prstGeom prst="rect">
            <a:avLst/>
          </a:prstGeom>
        </p:spPr>
      </p:pic>
      <p:sp>
        <p:nvSpPr>
          <p:cNvPr id="62" name="Подзаголовок 2"/>
          <p:cNvSpPr txBox="1">
            <a:spLocks/>
          </p:cNvSpPr>
          <p:nvPr/>
        </p:nvSpPr>
        <p:spPr>
          <a:xfrm>
            <a:off x="8802101" y="1934194"/>
            <a:ext cx="3452079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филиалов и отделений</a:t>
            </a: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9273108" y="1049221"/>
            <a:ext cx="1271240" cy="86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61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21" y="3545282"/>
            <a:ext cx="531369" cy="130637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8" y="1136257"/>
            <a:ext cx="836220" cy="820734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>
            <a:off x="3367371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одзаголовок 2"/>
          <p:cNvSpPr txBox="1">
            <a:spLocks/>
          </p:cNvSpPr>
          <p:nvPr/>
        </p:nvSpPr>
        <p:spPr>
          <a:xfrm>
            <a:off x="5107203" y="1215940"/>
            <a:ext cx="1430685" cy="9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март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2024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69" name="Подзаголовок 2"/>
          <p:cNvSpPr txBox="1">
            <a:spLocks/>
          </p:cNvSpPr>
          <p:nvPr/>
        </p:nvSpPr>
        <p:spPr>
          <a:xfrm>
            <a:off x="4501463" y="2097162"/>
            <a:ext cx="3633608" cy="99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Нам</a:t>
            </a:r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33</a:t>
            </a:r>
            <a:r>
              <a:rPr lang="ru-RU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лет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461325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44" y="1041060"/>
            <a:ext cx="819854" cy="912210"/>
          </a:xfrm>
          <a:prstGeom prst="rect">
            <a:avLst/>
          </a:prstGeom>
        </p:spPr>
      </p:pic>
      <p:sp>
        <p:nvSpPr>
          <p:cNvPr id="72" name="Подзаголовок 2"/>
          <p:cNvSpPr txBox="1">
            <a:spLocks/>
          </p:cNvSpPr>
          <p:nvPr/>
        </p:nvSpPr>
        <p:spPr>
          <a:xfrm>
            <a:off x="9669265" y="2249221"/>
            <a:ext cx="1709903" cy="7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 всей стране!</a:t>
            </a:r>
          </a:p>
        </p:txBody>
      </p:sp>
      <p:sp>
        <p:nvSpPr>
          <p:cNvPr id="76" name="Подзаголовок 2"/>
          <p:cNvSpPr txBox="1">
            <a:spLocks/>
          </p:cNvSpPr>
          <p:nvPr/>
        </p:nvSpPr>
        <p:spPr>
          <a:xfrm>
            <a:off x="3537459" y="3764699"/>
            <a:ext cx="5138348" cy="757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У нас в штате </a:t>
            </a:r>
          </a:p>
        </p:txBody>
      </p:sp>
      <p:sp>
        <p:nvSpPr>
          <p:cNvPr id="79" name="Подзаголовок 2"/>
          <p:cNvSpPr txBox="1">
            <a:spLocks/>
          </p:cNvSpPr>
          <p:nvPr/>
        </p:nvSpPr>
        <p:spPr>
          <a:xfrm>
            <a:off x="8604271" y="5673709"/>
            <a:ext cx="2579921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страховых агентов</a:t>
            </a:r>
          </a:p>
        </p:txBody>
      </p:sp>
      <p:sp>
        <p:nvSpPr>
          <p:cNvPr id="80" name="Подзаголовок 2"/>
          <p:cNvSpPr txBox="1">
            <a:spLocks/>
          </p:cNvSpPr>
          <p:nvPr/>
        </p:nvSpPr>
        <p:spPr>
          <a:xfrm>
            <a:off x="8461853" y="4867973"/>
            <a:ext cx="2746378" cy="83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11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53" y="3941638"/>
            <a:ext cx="433707" cy="89632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41" y="4242465"/>
            <a:ext cx="288146" cy="595501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3537459" y="4608927"/>
            <a:ext cx="5138348" cy="0"/>
            <a:chOff x="3654409" y="4703354"/>
            <a:chExt cx="5138348" cy="0"/>
          </a:xfrm>
        </p:grpSpPr>
        <p:cxnSp>
          <p:nvCxnSpPr>
            <p:cNvPr id="84" name="Прямая со стрелкой 83"/>
            <p:cNvCxnSpPr/>
            <p:nvPr/>
          </p:nvCxnSpPr>
          <p:spPr>
            <a:xfrm>
              <a:off x="621918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 flipH="1">
              <a:off x="365440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85" y="4380165"/>
            <a:ext cx="221517" cy="457802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31" y="4522607"/>
            <a:ext cx="152593" cy="31536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31" y="3853070"/>
            <a:ext cx="406175" cy="99858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47" y="4066328"/>
            <a:ext cx="324802" cy="79852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73" y="4242465"/>
            <a:ext cx="253158" cy="62238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255" y="4380165"/>
            <a:ext cx="197148" cy="484688"/>
          </a:xfrm>
          <a:prstGeom prst="rect">
            <a:avLst/>
          </a:prstGeom>
        </p:spPr>
      </p:pic>
      <p:sp>
        <p:nvSpPr>
          <p:cNvPr id="44" name="Подзаголовок 2"/>
          <p:cNvSpPr txBox="1">
            <a:spLocks/>
          </p:cNvSpPr>
          <p:nvPr/>
        </p:nvSpPr>
        <p:spPr>
          <a:xfrm>
            <a:off x="1225438" y="5218307"/>
            <a:ext cx="1289960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orelDRAW" r:id="rId9" imgW="872787" imgH="130205" progId="CorelDraw.Graphic.18">
                  <p:embed/>
                </p:oleObj>
              </mc:Choice>
              <mc:Fallback>
                <p:oleObj name="CorelDRAW" r:id="rId9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5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10675" y="3564450"/>
            <a:ext cx="2580283" cy="1566006"/>
          </a:xfrm>
          <a:prstGeom prst="rightArrow">
            <a:avLst/>
          </a:prstGeom>
          <a:solidFill>
            <a:srgbClr val="F9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184300" y="2430671"/>
            <a:ext cx="1899126" cy="143480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9" y="1087672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Региональные подразделения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68" name="Прямоугольник 33"/>
          <p:cNvSpPr/>
          <p:nvPr/>
        </p:nvSpPr>
        <p:spPr>
          <a:xfrm rot="10800000" flipH="1" flipV="1">
            <a:off x="152026" y="2793313"/>
            <a:ext cx="1219941" cy="723340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33"/>
          <p:cNvSpPr/>
          <p:nvPr/>
        </p:nvSpPr>
        <p:spPr>
          <a:xfrm rot="10800000" flipH="1" flipV="1">
            <a:off x="381002" y="3956648"/>
            <a:ext cx="1702423" cy="781609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F9C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84300" y="3020766"/>
            <a:ext cx="1592813" cy="343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202</a:t>
            </a:r>
            <a:r>
              <a:rPr lang="ru-RU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2 </a:t>
            </a:r>
            <a:r>
              <a:rPr lang="ru-RU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г.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45444" y="4233184"/>
            <a:ext cx="1853046" cy="376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202</a:t>
            </a:r>
            <a:r>
              <a:rPr lang="ru-RU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3 </a:t>
            </a:r>
            <a:r>
              <a:rPr lang="ru-RU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г.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" y="1830115"/>
            <a:ext cx="5929047" cy="54119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0675" y="1912877"/>
            <a:ext cx="5716052" cy="373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381003" y="1931470"/>
            <a:ext cx="646184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действующих подразделений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93594" y="5592765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AC200"/>
                </a:solidFill>
              </a:rPr>
              <a:t>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64953" y="4766003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Из них: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994" r="575" b="2173"/>
          <a:stretch/>
        </p:blipFill>
        <p:spPr>
          <a:xfrm>
            <a:off x="5506227" y="1728944"/>
            <a:ext cx="6653338" cy="4297829"/>
          </a:xfrm>
          <a:prstGeom prst="rect">
            <a:avLst/>
          </a:prstGeom>
          <a:ln w="38100"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3683585" y="5973097"/>
            <a:ext cx="5928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AC200"/>
                </a:solidFill>
              </a:rPr>
              <a:t>1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филиал 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4000" b="1" dirty="0">
                <a:solidFill>
                  <a:srgbClr val="FAC200"/>
                </a:solidFill>
              </a:rPr>
              <a:t>9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страховых центра в городе Ташкенте.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890958" y="4098585"/>
            <a:ext cx="5010982" cy="497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60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структурных подразделений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2053244" y="2897737"/>
            <a:ext cx="4789601" cy="511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61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структурных подразделений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5000160"/>
            <a:ext cx="795480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AC200"/>
                </a:solidFill>
              </a:rPr>
              <a:t>1</a:t>
            </a:r>
            <a:r>
              <a:rPr lang="en-US" sz="4000" b="1" dirty="0">
                <a:solidFill>
                  <a:srgbClr val="FAC200"/>
                </a:solidFill>
              </a:rPr>
              <a:t>4</a:t>
            </a:r>
            <a:r>
              <a:rPr lang="ru-RU" sz="4000" b="1" dirty="0">
                <a:solidFill>
                  <a:srgbClr val="FAC200"/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филиалов и </a:t>
            </a:r>
            <a:r>
              <a:rPr lang="ru-RU" sz="4000" b="1" dirty="0" smtClean="0">
                <a:solidFill>
                  <a:srgbClr val="FAC200"/>
                </a:solidFill>
              </a:rPr>
              <a:t>46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отделения во всех административных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 центрах регионов страны; </a:t>
            </a:r>
          </a:p>
        </p:txBody>
      </p:sp>
    </p:spTree>
    <p:extLst>
      <p:ext uri="{BB962C8B-B14F-4D97-AF65-F5344CB8AC3E}">
        <p14:creationId xmlns:p14="http://schemas.microsoft.com/office/powerpoint/2010/main" val="42353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520855960"/>
              </p:ext>
            </p:extLst>
          </p:nvPr>
        </p:nvGraphicFramePr>
        <p:xfrm>
          <a:off x="4312227" y="1819620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премии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–20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(млн.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98151" y="1778195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Объём собранных страховых премий, млн.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696123587"/>
              </p:ext>
            </p:extLst>
          </p:nvPr>
        </p:nvGraphicFramePr>
        <p:xfrm>
          <a:off x="130155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51034" y="4385905"/>
            <a:ext cx="279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221</a:t>
            </a:r>
            <a:r>
              <a:rPr lang="en-US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6% </a:t>
            </a:r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увеличение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9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3254" y="740371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премии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–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(млн.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,2%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72899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CorelDRAW" r:id="rId4" imgW="872787" imgH="130205" progId="CorelDraw.Graphic.18">
                  <p:embed/>
                </p:oleObj>
              </mc:Choice>
              <mc:Fallback>
                <p:oleObj name="CorelDRAW" r:id="rId4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1811" y="1562607"/>
            <a:ext cx="6019252" cy="6924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847"/>
            <a:ext cx="5929047" cy="692438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53254" y="1659034"/>
            <a:ext cx="5003709" cy="490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816886759"/>
              </p:ext>
            </p:extLst>
          </p:nvPr>
        </p:nvGraphicFramePr>
        <p:xfrm>
          <a:off x="212565" y="2782451"/>
          <a:ext cx="5144398" cy="374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82509189"/>
              </p:ext>
            </p:extLst>
          </p:nvPr>
        </p:nvGraphicFramePr>
        <p:xfrm>
          <a:off x="6172200" y="2076998"/>
          <a:ext cx="3029237" cy="273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Подзаголовок 2"/>
          <p:cNvSpPr txBox="1">
            <a:spLocks/>
          </p:cNvSpPr>
          <p:nvPr/>
        </p:nvSpPr>
        <p:spPr>
          <a:xfrm>
            <a:off x="452465" y="1622024"/>
            <a:ext cx="4758164" cy="527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Сравнительный график по поступившим страховым премиям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77590" y="1682511"/>
            <a:ext cx="5227558" cy="490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7114815" y="1636731"/>
            <a:ext cx="4890334" cy="536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Сравнительный график долей действующих договоров в разрезе их количества (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шт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%)</a:t>
            </a: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935306968"/>
              </p:ext>
            </p:extLst>
          </p:nvPr>
        </p:nvGraphicFramePr>
        <p:xfrm>
          <a:off x="9043557" y="3805768"/>
          <a:ext cx="3051459" cy="280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336620" y="2217911"/>
            <a:ext cx="2213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2022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 </a:t>
            </a:r>
            <a:endParaRPr lang="ru-RU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87741" y="3868816"/>
            <a:ext cx="236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ru-RU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 </a:t>
            </a:r>
          </a:p>
        </p:txBody>
      </p:sp>
    </p:spTree>
    <p:extLst>
      <p:ext uri="{BB962C8B-B14F-4D97-AF65-F5344CB8AC3E}">
        <p14:creationId xmlns:p14="http://schemas.microsoft.com/office/powerpoint/2010/main" val="13903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28270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68"/>
            <a:ext cx="6608618" cy="692438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24844" y="890158"/>
            <a:ext cx="6387683" cy="490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4844" y="815068"/>
            <a:ext cx="6858000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премии в разрезе видов страхования </a:t>
            </a: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(млн.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одзаголовок 2"/>
          <p:cNvSpPr txBox="1">
            <a:spLocks/>
          </p:cNvSpPr>
          <p:nvPr/>
        </p:nvSpPr>
        <p:spPr>
          <a:xfrm>
            <a:off x="7552596" y="939386"/>
            <a:ext cx="4652828" cy="447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ОСГОВТС в части обязательных видов страхования, млн.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459631" y="1608772"/>
            <a:ext cx="1042" cy="494789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861189231"/>
              </p:ext>
            </p:extLst>
          </p:nvPr>
        </p:nvGraphicFramePr>
        <p:xfrm>
          <a:off x="-556611" y="1579009"/>
          <a:ext cx="7957088" cy="516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035946466"/>
              </p:ext>
            </p:extLst>
          </p:nvPr>
        </p:nvGraphicFramePr>
        <p:xfrm>
          <a:off x="7420195" y="4383271"/>
          <a:ext cx="4771803" cy="255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678025" y="3936891"/>
            <a:ext cx="4527399" cy="446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страхования финансовых рисков в части других видов страхования, млн.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752593581"/>
              </p:ext>
            </p:extLst>
          </p:nvPr>
        </p:nvGraphicFramePr>
        <p:xfrm>
          <a:off x="7459631" y="1380859"/>
          <a:ext cx="4607873" cy="234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736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6208" y="839716"/>
            <a:ext cx="11409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Сравнительный график по поступившим страховым премиям в разрезе регионов по итогам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2022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г. – 20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3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г. (млн.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сум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60930235"/>
              </p:ext>
            </p:extLst>
          </p:nvPr>
        </p:nvGraphicFramePr>
        <p:xfrm>
          <a:off x="456208" y="1695361"/>
          <a:ext cx="11409217" cy="529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66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36160</TotalTime>
  <Words>1081</Words>
  <Application>Microsoft Office PowerPoint</Application>
  <PresentationFormat>Широкоэкранный</PresentationFormat>
  <Paragraphs>358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Franklin Gothic Medium Cond</vt:lpstr>
      <vt:lpstr>Proxima Nova Th</vt:lpstr>
      <vt:lpstr>Segoe UI</vt:lpstr>
      <vt:lpstr>Times New Roman</vt:lpstr>
      <vt:lpstr>Тема Office</vt:lpstr>
      <vt:lpstr>CorelDRAW</vt:lpstr>
      <vt:lpstr>KAPITAL SUG`URTA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Dwyggy</dc:creator>
  <cp:lastModifiedBy>Jamoliddin H. Masudov</cp:lastModifiedBy>
  <cp:revision>1256</cp:revision>
  <cp:lastPrinted>2023-03-31T04:41:16Z</cp:lastPrinted>
  <dcterms:created xsi:type="dcterms:W3CDTF">2016-09-02T08:18:15Z</dcterms:created>
  <dcterms:modified xsi:type="dcterms:W3CDTF">2024-06-13T06:01:45Z</dcterms:modified>
</cp:coreProperties>
</file>